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6"/>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121" r:id="rId23"/>
    <p:sldId id="1122" r:id="rId24"/>
    <p:sldId id="599" r:id="rId25"/>
    <p:sldId id="271" r:id="rId26"/>
    <p:sldId id="328" r:id="rId27"/>
    <p:sldId id="330" r:id="rId28"/>
    <p:sldId id="315" r:id="rId29"/>
    <p:sldId id="314" r:id="rId30"/>
    <p:sldId id="600" r:id="rId31"/>
    <p:sldId id="318" r:id="rId32"/>
    <p:sldId id="692" r:id="rId33"/>
    <p:sldId id="319" r:id="rId34"/>
    <p:sldId id="601" r:id="rId35"/>
    <p:sldId id="500" r:id="rId36"/>
    <p:sldId id="321" r:id="rId37"/>
    <p:sldId id="1286" r:id="rId38"/>
    <p:sldId id="901" r:id="rId39"/>
    <p:sldId id="902" r:id="rId40"/>
    <p:sldId id="603" r:id="rId41"/>
    <p:sldId id="499" r:id="rId42"/>
    <p:sldId id="604" r:id="rId43"/>
    <p:sldId id="489" r:id="rId44"/>
    <p:sldId id="1284" r:id="rId45"/>
    <p:sldId id="501" r:id="rId46"/>
    <p:sldId id="955" r:id="rId47"/>
    <p:sldId id="951" r:id="rId48"/>
    <p:sldId id="1278" r:id="rId49"/>
    <p:sldId id="606" r:id="rId50"/>
    <p:sldId id="535" r:id="rId51"/>
    <p:sldId id="536" r:id="rId52"/>
    <p:sldId id="537" r:id="rId53"/>
    <p:sldId id="1098" r:id="rId54"/>
    <p:sldId id="538" r:id="rId55"/>
    <p:sldId id="883" r:id="rId56"/>
    <p:sldId id="898" r:id="rId57"/>
    <p:sldId id="900" r:id="rId58"/>
    <p:sldId id="1236" r:id="rId59"/>
    <p:sldId id="842" r:id="rId60"/>
    <p:sldId id="1171" r:id="rId61"/>
    <p:sldId id="1192" r:id="rId62"/>
    <p:sldId id="1237" r:id="rId63"/>
    <p:sldId id="843" r:id="rId64"/>
    <p:sldId id="1172" r:id="rId65"/>
    <p:sldId id="1229" r:id="rId66"/>
    <p:sldId id="1193" r:id="rId67"/>
    <p:sldId id="1238" r:id="rId68"/>
    <p:sldId id="844" r:id="rId69"/>
    <p:sldId id="1239" r:id="rId70"/>
    <p:sldId id="845" r:id="rId71"/>
    <p:sldId id="1173" r:id="rId72"/>
    <p:sldId id="1276" r:id="rId73"/>
    <p:sldId id="846" r:id="rId74"/>
    <p:sldId id="1043" r:id="rId75"/>
    <p:sldId id="1044" r:id="rId76"/>
    <p:sldId id="590" r:id="rId77"/>
    <p:sldId id="490" r:id="rId78"/>
    <p:sldId id="491" r:id="rId79"/>
    <p:sldId id="492" r:id="rId80"/>
    <p:sldId id="493" r:id="rId81"/>
    <p:sldId id="495" r:id="rId82"/>
    <p:sldId id="958" r:id="rId83"/>
    <p:sldId id="959" r:id="rId84"/>
    <p:sldId id="960" r:id="rId85"/>
    <p:sldId id="971" r:id="rId86"/>
    <p:sldId id="961" r:id="rId87"/>
    <p:sldId id="962" r:id="rId88"/>
    <p:sldId id="966" r:id="rId89"/>
    <p:sldId id="967" r:id="rId90"/>
    <p:sldId id="963" r:id="rId91"/>
    <p:sldId id="970" r:id="rId92"/>
    <p:sldId id="972" r:id="rId93"/>
    <p:sldId id="973" r:id="rId94"/>
    <p:sldId id="974" r:id="rId95"/>
    <p:sldId id="1174" r:id="rId96"/>
    <p:sldId id="1175" r:id="rId97"/>
    <p:sldId id="1176" r:id="rId98"/>
    <p:sldId id="1049" r:id="rId99"/>
    <p:sldId id="1050" r:id="rId100"/>
    <p:sldId id="1051" r:id="rId101"/>
    <p:sldId id="1089" r:id="rId102"/>
    <p:sldId id="1052" r:id="rId103"/>
    <p:sldId id="1090" r:id="rId104"/>
    <p:sldId id="1053" r:id="rId105"/>
    <p:sldId id="1243" r:id="rId106"/>
    <p:sldId id="1091" r:id="rId107"/>
    <p:sldId id="1055" r:id="rId108"/>
    <p:sldId id="1056" r:id="rId109"/>
    <p:sldId id="1057" r:id="rId110"/>
    <p:sldId id="1058" r:id="rId111"/>
    <p:sldId id="267" r:id="rId112"/>
    <p:sldId id="272" r:id="rId113"/>
    <p:sldId id="273" r:id="rId114"/>
    <p:sldId id="1178" r:id="rId115"/>
    <p:sldId id="580" r:id="rId116"/>
    <p:sldId id="620" r:id="rId117"/>
    <p:sldId id="1041" r:id="rId118"/>
    <p:sldId id="1040" r:id="rId119"/>
    <p:sldId id="621" r:id="rId120"/>
    <p:sldId id="796" r:id="rId121"/>
    <p:sldId id="800" r:id="rId122"/>
    <p:sldId id="931" r:id="rId123"/>
    <p:sldId id="985" r:id="rId124"/>
    <p:sldId id="849" r:id="rId125"/>
    <p:sldId id="615" r:id="rId126"/>
    <p:sldId id="506" r:id="rId127"/>
    <p:sldId id="803" r:id="rId128"/>
    <p:sldId id="804" r:id="rId129"/>
    <p:sldId id="791" r:id="rId130"/>
    <p:sldId id="793" r:id="rId131"/>
    <p:sldId id="794" r:id="rId132"/>
    <p:sldId id="795" r:id="rId133"/>
    <p:sldId id="616" r:id="rId134"/>
    <p:sldId id="505" r:id="rId135"/>
    <p:sldId id="513" r:id="rId136"/>
    <p:sldId id="1017" r:id="rId137"/>
    <p:sldId id="1009" r:id="rId138"/>
    <p:sldId id="1010" r:id="rId139"/>
    <p:sldId id="618" r:id="rId140"/>
    <p:sldId id="619" r:id="rId141"/>
    <p:sldId id="617" r:id="rId142"/>
    <p:sldId id="502" r:id="rId143"/>
    <p:sldId id="503" r:id="rId144"/>
    <p:sldId id="699" r:id="rId145"/>
    <p:sldId id="504" r:id="rId146"/>
    <p:sldId id="700" r:id="rId147"/>
    <p:sldId id="679" r:id="rId148"/>
    <p:sldId id="940" r:id="rId149"/>
    <p:sldId id="942" r:id="rId150"/>
    <p:sldId id="941" r:id="rId151"/>
    <p:sldId id="677" r:id="rId152"/>
    <p:sldId id="678" r:id="rId153"/>
    <p:sldId id="680" r:id="rId154"/>
    <p:sldId id="507" r:id="rId155"/>
    <p:sldId id="591" r:id="rId156"/>
    <p:sldId id="385" r:id="rId157"/>
    <p:sldId id="1125" r:id="rId158"/>
    <p:sldId id="387" r:id="rId159"/>
    <p:sldId id="388" r:id="rId160"/>
    <p:sldId id="527" r:id="rId161"/>
    <p:sldId id="529" r:id="rId162"/>
    <p:sldId id="393" r:id="rId163"/>
    <p:sldId id="395" r:id="rId164"/>
    <p:sldId id="702" r:id="rId165"/>
    <p:sldId id="531" r:id="rId166"/>
    <p:sldId id="947" r:id="rId167"/>
    <p:sldId id="948" r:id="rId168"/>
    <p:sldId id="949" r:id="rId169"/>
    <p:sldId id="950" r:id="rId170"/>
    <p:sldId id="853" r:id="rId171"/>
    <p:sldId id="1102" r:id="rId172"/>
    <p:sldId id="816" r:id="rId173"/>
    <p:sldId id="414" r:id="rId174"/>
    <p:sldId id="545" r:id="rId175"/>
    <p:sldId id="533" r:id="rId176"/>
    <p:sldId id="534" r:id="rId177"/>
    <p:sldId id="542" r:id="rId178"/>
    <p:sldId id="543" r:id="rId179"/>
    <p:sldId id="544" r:id="rId180"/>
    <p:sldId id="1295" r:id="rId181"/>
    <p:sldId id="546" r:id="rId182"/>
    <p:sldId id="522" r:id="rId183"/>
    <p:sldId id="523" r:id="rId184"/>
    <p:sldId id="809" r:id="rId185"/>
    <p:sldId id="526" r:id="rId186"/>
    <p:sldId id="524" r:id="rId187"/>
    <p:sldId id="548" r:id="rId188"/>
    <p:sldId id="646" r:id="rId189"/>
    <p:sldId id="647" r:id="rId190"/>
    <p:sldId id="773" r:id="rId191"/>
    <p:sldId id="772" r:id="rId192"/>
    <p:sldId id="549" r:id="rId193"/>
    <p:sldId id="550" r:id="rId194"/>
    <p:sldId id="547" r:id="rId195"/>
    <p:sldId id="515" r:id="rId196"/>
    <p:sldId id="516" r:id="rId197"/>
    <p:sldId id="517" r:id="rId198"/>
    <p:sldId id="551" r:id="rId199"/>
    <p:sldId id="554" r:id="rId200"/>
    <p:sldId id="555" r:id="rId201"/>
    <p:sldId id="558" r:id="rId202"/>
    <p:sldId id="562" r:id="rId203"/>
    <p:sldId id="563" r:id="rId204"/>
    <p:sldId id="1296" r:id="rId205"/>
    <p:sldId id="1335" r:id="rId206"/>
    <p:sldId id="1336" r:id="rId207"/>
    <p:sldId id="625" r:id="rId208"/>
    <p:sldId id="1150" r:id="rId209"/>
    <p:sldId id="1240" r:id="rId210"/>
    <p:sldId id="402" r:id="rId211"/>
    <p:sldId id="403" r:id="rId212"/>
    <p:sldId id="404" r:id="rId213"/>
    <p:sldId id="1075" r:id="rId214"/>
    <p:sldId id="1220" r:id="rId215"/>
    <p:sldId id="1076" r:id="rId216"/>
    <p:sldId id="1219" r:id="rId217"/>
    <p:sldId id="421" r:id="rId218"/>
    <p:sldId id="564" r:id="rId219"/>
    <p:sldId id="1042" r:id="rId220"/>
    <p:sldId id="826" r:id="rId221"/>
    <p:sldId id="566" r:id="rId222"/>
    <p:sldId id="567" r:id="rId223"/>
    <p:sldId id="832" r:id="rId224"/>
    <p:sldId id="568" r:id="rId225"/>
    <p:sldId id="1211" r:id="rId226"/>
    <p:sldId id="820" r:id="rId227"/>
    <p:sldId id="821" r:id="rId228"/>
    <p:sldId id="1077" r:id="rId229"/>
    <p:sldId id="1177" r:id="rId230"/>
    <p:sldId id="798" r:id="rId231"/>
    <p:sldId id="1215" r:id="rId232"/>
    <p:sldId id="1225" r:id="rId233"/>
    <p:sldId id="1212" r:id="rId234"/>
    <p:sldId id="1213" r:id="rId235"/>
    <p:sldId id="1216" r:id="rId236"/>
    <p:sldId id="1210" r:id="rId237"/>
    <p:sldId id="1151" r:id="rId238"/>
    <p:sldId id="1217" r:id="rId239"/>
    <p:sldId id="1226" r:id="rId240"/>
    <p:sldId id="1152" r:id="rId241"/>
    <p:sldId id="1153" r:id="rId242"/>
    <p:sldId id="1291" r:id="rId243"/>
    <p:sldId id="436" r:id="rId244"/>
    <p:sldId id="666" r:id="rId245"/>
    <p:sldId id="665" r:id="rId246"/>
    <p:sldId id="443" r:id="rId247"/>
    <p:sldId id="445" r:id="rId248"/>
    <p:sldId id="446" r:id="rId249"/>
    <p:sldId id="1293" r:id="rId250"/>
    <p:sldId id="1290" r:id="rId251"/>
    <p:sldId id="1294" r:id="rId252"/>
    <p:sldId id="1283" r:id="rId253"/>
    <p:sldId id="1292" r:id="rId254"/>
    <p:sldId id="440" r:id="rId255"/>
    <p:sldId id="823" r:id="rId256"/>
    <p:sldId id="570" r:id="rId257"/>
    <p:sldId id="827" r:id="rId258"/>
    <p:sldId id="836" r:id="rId259"/>
    <p:sldId id="837" r:id="rId260"/>
    <p:sldId id="453" r:id="rId261"/>
    <p:sldId id="574" r:id="rId262"/>
    <p:sldId id="838" r:id="rId263"/>
    <p:sldId id="839" r:id="rId264"/>
    <p:sldId id="1271" r:id="rId265"/>
    <p:sldId id="1059" r:id="rId266"/>
    <p:sldId id="1060" r:id="rId267"/>
    <p:sldId id="576" r:id="rId268"/>
    <p:sldId id="824" r:id="rId269"/>
    <p:sldId id="577" r:id="rId270"/>
    <p:sldId id="935" r:id="rId271"/>
    <p:sldId id="371" r:id="rId272"/>
    <p:sldId id="575" r:id="rId273"/>
    <p:sldId id="733" r:id="rId274"/>
    <p:sldId id="583" r:id="rId275"/>
    <p:sldId id="584" r:id="rId276"/>
    <p:sldId id="585" r:id="rId277"/>
    <p:sldId id="609" r:id="rId278"/>
    <p:sldId id="610" r:id="rId279"/>
    <p:sldId id="703" r:id="rId280"/>
    <p:sldId id="611" r:id="rId281"/>
    <p:sldId id="612" r:id="rId282"/>
    <p:sldId id="704" r:id="rId283"/>
    <p:sldId id="613" r:id="rId284"/>
    <p:sldId id="705" r:id="rId285"/>
    <p:sldId id="614" r:id="rId286"/>
    <p:sldId id="1165" r:id="rId287"/>
    <p:sldId id="1166" r:id="rId288"/>
    <p:sldId id="937" r:id="rId289"/>
    <p:sldId id="894" r:id="rId290"/>
    <p:sldId id="532" r:id="rId291"/>
    <p:sldId id="1167" r:id="rId292"/>
    <p:sldId id="1168" r:id="rId293"/>
    <p:sldId id="587" r:id="rId294"/>
    <p:sldId id="675" r:id="rId295"/>
    <p:sldId id="588" r:id="rId296"/>
    <p:sldId id="997" r:id="rId297"/>
    <p:sldId id="706" r:id="rId298"/>
    <p:sldId id="589" r:id="rId299"/>
    <p:sldId id="998" r:id="rId300"/>
    <p:sldId id="856" r:id="rId301"/>
    <p:sldId id="857" r:id="rId302"/>
    <p:sldId id="707" r:id="rId303"/>
    <p:sldId id="815" r:id="rId304"/>
    <p:sldId id="979" r:id="rId305"/>
    <p:sldId id="982" r:id="rId306"/>
    <p:sldId id="983" r:id="rId307"/>
    <p:sldId id="975" r:id="rId308"/>
    <p:sldId id="708" r:id="rId309"/>
    <p:sldId id="593" r:id="rId310"/>
    <p:sldId id="709" r:id="rId311"/>
    <p:sldId id="594" r:id="rId312"/>
    <p:sldId id="710" r:id="rId313"/>
    <p:sldId id="607" r:id="rId314"/>
    <p:sldId id="336" r:id="rId315"/>
    <p:sldId id="337" r:id="rId316"/>
    <p:sldId id="748" r:id="rId317"/>
    <p:sldId id="1034" r:id="rId318"/>
    <p:sldId id="508" r:id="rId319"/>
    <p:sldId id="622" r:id="rId320"/>
    <p:sldId id="1194" r:id="rId321"/>
    <p:sldId id="989" r:id="rId322"/>
    <p:sldId id="1228" r:id="rId323"/>
    <p:sldId id="987" r:id="rId324"/>
    <p:sldId id="623" r:id="rId325"/>
    <p:sldId id="1035" r:id="rId326"/>
    <p:sldId id="1196" r:id="rId327"/>
    <p:sldId id="990" r:id="rId328"/>
    <p:sldId id="991" r:id="rId329"/>
    <p:sldId id="1224" r:id="rId330"/>
    <p:sldId id="627" r:id="rId331"/>
    <p:sldId id="628" r:id="rId332"/>
    <p:sldId id="1036" r:id="rId333"/>
    <p:sldId id="626" r:id="rId334"/>
    <p:sldId id="992" r:id="rId335"/>
    <p:sldId id="1037" r:id="rId336"/>
    <p:sldId id="629" r:id="rId337"/>
    <p:sldId id="1274" r:id="rId338"/>
    <p:sldId id="1038" r:id="rId339"/>
    <p:sldId id="630" r:id="rId340"/>
    <p:sldId id="1039" r:id="rId341"/>
    <p:sldId id="1082" r:id="rId342"/>
    <p:sldId id="1197" r:id="rId343"/>
    <p:sldId id="818" r:id="rId344"/>
    <p:sldId id="1199" r:id="rId345"/>
    <p:sldId id="1081" r:id="rId346"/>
    <p:sldId id="631" r:id="rId347"/>
    <p:sldId id="993" r:id="rId348"/>
    <p:sldId id="1083" r:id="rId349"/>
    <p:sldId id="1198" r:id="rId350"/>
    <p:sldId id="913" r:id="rId351"/>
    <p:sldId id="1200" r:id="rId352"/>
    <p:sldId id="1085" r:id="rId353"/>
    <p:sldId id="1201" r:id="rId354"/>
    <p:sldId id="994" r:id="rId355"/>
    <p:sldId id="1272" r:id="rId356"/>
    <p:sldId id="1084" r:id="rId357"/>
    <p:sldId id="751" r:id="rId358"/>
    <p:sldId id="352" r:id="rId359"/>
    <p:sldId id="1275" r:id="rId360"/>
    <p:sldId id="633" r:id="rId361"/>
    <p:sldId id="521" r:id="rId362"/>
    <p:sldId id="1337" r:id="rId363"/>
    <p:sldId id="1160" r:id="rId364"/>
    <p:sldId id="1338" r:id="rId365"/>
    <p:sldId id="1339" r:id="rId366"/>
    <p:sldId id="1340" r:id="rId367"/>
    <p:sldId id="368" r:id="rId368"/>
    <p:sldId id="636" r:id="rId369"/>
    <p:sldId id="663" r:id="rId370"/>
    <p:sldId id="664" r:id="rId371"/>
    <p:sldId id="637" r:id="rId372"/>
    <p:sldId id="638" r:id="rId373"/>
    <p:sldId id="712" r:id="rId374"/>
    <p:sldId id="713" r:id="rId375"/>
    <p:sldId id="714" r:id="rId376"/>
    <p:sldId id="1126" r:id="rId377"/>
    <p:sldId id="379" r:id="rId378"/>
    <p:sldId id="953" r:id="rId379"/>
    <p:sldId id="373" r:id="rId380"/>
    <p:sldId id="1018" r:id="rId381"/>
    <p:sldId id="1019" r:id="rId382"/>
    <p:sldId id="1020" r:id="rId383"/>
    <p:sldId id="643" r:id="rId384"/>
    <p:sldId id="375" r:id="rId385"/>
    <p:sldId id="847" r:id="rId386"/>
    <p:sldId id="848" r:id="rId387"/>
    <p:sldId id="640" r:id="rId388"/>
    <p:sldId id="641" r:id="rId389"/>
    <p:sldId id="648" r:id="rId390"/>
    <p:sldId id="649" r:id="rId391"/>
    <p:sldId id="650" r:id="rId392"/>
    <p:sldId id="651" r:id="rId393"/>
    <p:sldId id="652" r:id="rId394"/>
    <p:sldId id="653" r:id="rId395"/>
    <p:sldId id="386" r:id="rId396"/>
    <p:sldId id="654" r:id="rId397"/>
    <p:sldId id="655" r:id="rId398"/>
    <p:sldId id="656" r:id="rId399"/>
    <p:sldId id="397" r:id="rId400"/>
    <p:sldId id="657" r:id="rId401"/>
    <p:sldId id="1273" r:id="rId402"/>
    <p:sldId id="658" r:id="rId403"/>
    <p:sldId id="659" r:id="rId404"/>
    <p:sldId id="1072" r:id="rId405"/>
    <p:sldId id="285" r:id="rId406"/>
    <p:sldId id="286" r:id="rId407"/>
    <p:sldId id="1287" r:id="rId408"/>
    <p:sldId id="290" r:id="rId409"/>
    <p:sldId id="291" r:id="rId410"/>
    <p:sldId id="829" r:id="rId411"/>
    <p:sldId id="830" r:id="rId412"/>
    <p:sldId id="683" r:id="rId413"/>
    <p:sldId id="684" r:id="rId414"/>
    <p:sldId id="682" r:id="rId415"/>
    <p:sldId id="860" r:id="rId416"/>
    <p:sldId id="671" r:id="rId417"/>
    <p:sldId id="672" r:id="rId418"/>
    <p:sldId id="673" r:id="rId419"/>
    <p:sldId id="674" r:id="rId420"/>
    <p:sldId id="360" r:id="rId421"/>
    <p:sldId id="801" r:id="rId422"/>
    <p:sldId id="1262" r:id="rId423"/>
    <p:sldId id="362" r:id="rId424"/>
    <p:sldId id="1148" r:id="rId425"/>
    <p:sldId id="1149" r:id="rId426"/>
    <p:sldId id="1288" r:id="rId427"/>
    <p:sldId id="851" r:id="rId428"/>
    <p:sldId id="331" r:id="rId429"/>
    <p:sldId id="1205" r:id="rId430"/>
    <p:sldId id="914" r:id="rId431"/>
    <p:sldId id="852" r:id="rId432"/>
    <p:sldId id="1245" r:id="rId433"/>
    <p:sldId id="1156" r:id="rId434"/>
    <p:sldId id="1244" r:id="rId435"/>
    <p:sldId id="1285" r:id="rId436"/>
    <p:sldId id="1159" r:id="rId437"/>
    <p:sldId id="686" r:id="rId438"/>
    <p:sldId id="1207" r:id="rId439"/>
    <p:sldId id="1202" r:id="rId440"/>
    <p:sldId id="302" r:id="rId441"/>
    <p:sldId id="1130" r:id="rId442"/>
    <p:sldId id="1203" r:id="rId443"/>
    <p:sldId id="1263" r:id="rId444"/>
    <p:sldId id="1265" r:id="rId445"/>
    <p:sldId id="305" r:id="rId446"/>
    <p:sldId id="1266" r:id="rId447"/>
    <p:sldId id="306" r:id="rId448"/>
    <p:sldId id="308" r:id="rId449"/>
    <p:sldId id="1131" r:id="rId450"/>
    <p:sldId id="1267" r:id="rId451"/>
    <p:sldId id="1132" r:id="rId452"/>
    <p:sldId id="1268" r:id="rId453"/>
    <p:sldId id="1133" r:id="rId454"/>
    <p:sldId id="313" r:id="rId455"/>
    <p:sldId id="1204" r:id="rId456"/>
    <p:sldId id="1134" r:id="rId457"/>
    <p:sldId id="1242" r:id="rId458"/>
    <p:sldId id="1289" r:id="rId459"/>
    <p:sldId id="1135" r:id="rId460"/>
    <p:sldId id="1136" r:id="rId461"/>
    <p:sldId id="1209" r:id="rId462"/>
    <p:sldId id="1269" r:id="rId463"/>
    <p:sldId id="1137" r:id="rId464"/>
    <p:sldId id="1270" r:id="rId465"/>
    <p:sldId id="1138" r:id="rId466"/>
    <p:sldId id="1139" r:id="rId467"/>
    <p:sldId id="1140" r:id="rId468"/>
    <p:sldId id="1078" r:id="rId469"/>
    <p:sldId id="1141" r:id="rId470"/>
    <p:sldId id="1142" r:id="rId471"/>
    <p:sldId id="1143" r:id="rId472"/>
    <p:sldId id="1154" r:id="rId473"/>
    <p:sldId id="1144" r:id="rId474"/>
    <p:sldId id="1155" r:id="rId475"/>
    <p:sldId id="1145" r:id="rId476"/>
    <p:sldId id="1146" r:id="rId477"/>
    <p:sldId id="1147" r:id="rId478"/>
    <p:sldId id="1061" r:id="rId479"/>
    <p:sldId id="1062" r:id="rId480"/>
    <p:sldId id="1063" r:id="rId481"/>
    <p:sldId id="1253" r:id="rId482"/>
    <p:sldId id="1254" r:id="rId483"/>
    <p:sldId id="1255" r:id="rId484"/>
    <p:sldId id="1256" r:id="rId485"/>
    <p:sldId id="1257" r:id="rId486"/>
    <p:sldId id="1258" r:id="rId487"/>
    <p:sldId id="1259" r:id="rId488"/>
    <p:sldId id="1260" r:id="rId489"/>
    <p:sldId id="1261" r:id="rId490"/>
    <p:sldId id="1170" r:id="rId491"/>
    <p:sldId id="1064" r:id="rId492"/>
    <p:sldId id="1065" r:id="rId493"/>
    <p:sldId id="342" r:id="rId494"/>
    <p:sldId id="1067" r:id="rId495"/>
    <p:sldId id="1068" r:id="rId496"/>
    <p:sldId id="727" r:id="rId497"/>
    <p:sldId id="728" r:id="rId498"/>
    <p:sldId id="781" r:id="rId499"/>
    <p:sldId id="1007" r:id="rId500"/>
    <p:sldId id="730" r:id="rId501"/>
    <p:sldId id="1264" r:id="rId502"/>
    <p:sldId id="1157" r:id="rId503"/>
    <p:sldId id="1158" r:id="rId504"/>
    <p:sldId id="775" r:id="rId505"/>
    <p:sldId id="354" r:id="rId506"/>
    <p:sldId id="735" r:id="rId507"/>
    <p:sldId id="738" r:id="rId508"/>
    <p:sldId id="774" r:id="rId509"/>
    <p:sldId id="737" r:id="rId510"/>
    <p:sldId id="740" r:id="rId511"/>
    <p:sldId id="968" r:id="rId512"/>
    <p:sldId id="969" r:id="rId513"/>
    <p:sldId id="1045" r:id="rId514"/>
    <p:sldId id="986" r:id="rId515"/>
    <p:sldId id="427" r:id="rId516"/>
    <p:sldId id="688" r:id="rId517"/>
    <p:sldId id="689" r:id="rId518"/>
    <p:sldId id="731" r:id="rId519"/>
    <p:sldId id="732" r:id="rId520"/>
    <p:sldId id="758" r:id="rId521"/>
    <p:sldId id="759" r:id="rId522"/>
    <p:sldId id="916" r:id="rId523"/>
    <p:sldId id="917" r:id="rId524"/>
    <p:sldId id="840" r:id="rId525"/>
    <p:sldId id="841" r:id="rId526"/>
    <p:sldId id="939" r:id="rId527"/>
    <p:sldId id="766" r:id="rId528"/>
    <p:sldId id="767" r:id="rId529"/>
    <p:sldId id="776" r:id="rId530"/>
    <p:sldId id="752" r:id="rId531"/>
    <p:sldId id="753" r:id="rId532"/>
    <p:sldId id="764" r:id="rId533"/>
    <p:sldId id="765" r:id="rId534"/>
    <p:sldId id="874" r:id="rId535"/>
    <p:sldId id="946" r:id="rId536"/>
    <p:sldId id="777" r:id="rId537"/>
    <p:sldId id="762" r:id="rId538"/>
    <p:sldId id="763" r:id="rId539"/>
    <p:sldId id="769" r:id="rId540"/>
    <p:sldId id="770" r:id="rId541"/>
    <p:sldId id="873" r:id="rId542"/>
    <p:sldId id="875" r:id="rId543"/>
    <p:sldId id="1069" r:id="rId544"/>
    <p:sldId id="943" r:id="rId545"/>
    <p:sldId id="755" r:id="rId546"/>
    <p:sldId id="754" r:id="rId547"/>
    <p:sldId id="760" r:id="rId548"/>
    <p:sldId id="952" r:id="rId549"/>
    <p:sldId id="768" r:id="rId550"/>
    <p:sldId id="761" r:id="rId551"/>
    <p:sldId id="861" r:id="rId552"/>
    <p:sldId id="862" r:id="rId553"/>
    <p:sldId id="756" r:id="rId554"/>
    <p:sldId id="771" r:id="rId555"/>
    <p:sldId id="876" r:id="rId556"/>
    <p:sldId id="778" r:id="rId557"/>
    <p:sldId id="779" r:id="rId558"/>
    <p:sldId id="834" r:id="rId559"/>
    <p:sldId id="780" r:id="rId560"/>
    <p:sldId id="833" r:id="rId561"/>
    <p:sldId id="783" r:id="rId562"/>
    <p:sldId id="880" r:id="rId563"/>
    <p:sldId id="881" r:id="rId564"/>
    <p:sldId id="879" r:id="rId565"/>
    <p:sldId id="866" r:id="rId566"/>
    <p:sldId id="878" r:id="rId567"/>
    <p:sldId id="867" r:id="rId568"/>
    <p:sldId id="868" r:id="rId569"/>
    <p:sldId id="870" r:id="rId570"/>
    <p:sldId id="1241" r:id="rId571"/>
    <p:sldId id="869" r:id="rId572"/>
    <p:sldId id="1341" r:id="rId573"/>
    <p:sldId id="1033" r:id="rId574"/>
    <p:sldId id="1021" r:id="rId575"/>
    <p:sldId id="1022" r:id="rId576"/>
    <p:sldId id="1023" r:id="rId577"/>
    <p:sldId id="1024" r:id="rId578"/>
    <p:sldId id="1025" r:id="rId579"/>
    <p:sldId id="1027" r:id="rId580"/>
    <p:sldId id="1028" r:id="rId581"/>
    <p:sldId id="1029" r:id="rId582"/>
    <p:sldId id="1030" r:id="rId583"/>
    <p:sldId id="1032" r:id="rId584"/>
    <p:sldId id="1031" r:id="rId585"/>
    <p:sldId id="885" r:id="rId586"/>
    <p:sldId id="1074" r:id="rId587"/>
    <p:sldId id="976" r:id="rId588"/>
    <p:sldId id="933" r:id="rId589"/>
    <p:sldId id="954" r:id="rId590"/>
    <p:sldId id="788" r:id="rId591"/>
    <p:sldId id="988" r:id="rId592"/>
    <p:sldId id="1026" r:id="rId593"/>
    <p:sldId id="1106" r:id="rId594"/>
    <p:sldId id="858" r:id="rId5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42D"/>
    <a:srgbClr val="006C86"/>
    <a:srgbClr val="1185E5"/>
    <a:srgbClr val="3892E4"/>
    <a:srgbClr val="1868B0"/>
    <a:srgbClr val="570528"/>
    <a:srgbClr val="5C4504"/>
    <a:srgbClr val="FE1212"/>
    <a:srgbClr val="4BACC6"/>
    <a:srgbClr val="4B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72"/>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presProps" Target="pres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417</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84</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460</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564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250</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251</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3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3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4.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508105"/>
          </a:xfrm>
          <a:prstGeom prst="rect">
            <a:avLst/>
          </a:prstGeom>
        </p:spPr>
        <p:txBody>
          <a:bodyPr wrap="square">
            <a:spAutoFit/>
          </a:bodyPr>
          <a:lstStyle/>
          <a:p>
            <a:r>
              <a:rPr lang="en-IN" sz="46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lumMod val="75000"/>
                  </a:schemeClr>
                </a:solidFill>
              </a:rPr>
              <a:t>If A and a, B and b, C and c, etc. are treated in the same way then it is case-insensitive. </a:t>
            </a:r>
            <a:endParaRPr lang="en-IN" sz="2200" dirty="0">
              <a:solidFill>
                <a:schemeClr val="accent6">
                  <a:lumMod val="75000"/>
                </a:schemeClr>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1" y="196594"/>
            <a:ext cx="3257537" cy="89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771551873"/>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667390787"/>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nvGraphicFramePr>
        <p:xfrm>
          <a:off x="479376" y="1280734"/>
          <a:ext cx="5760641" cy="2133600"/>
        </p:xfrm>
        <a:graphic>
          <a:graphicData uri="http://schemas.openxmlformats.org/drawingml/2006/table">
            <a:tbl>
              <a:tblPr/>
              <a:tblGrid>
                <a:gridCol w="604867">
                  <a:extLst>
                    <a:ext uri="{9D8B030D-6E8A-4147-A177-3AD203B41FA5}">
                      <a16:colId xmlns:a16="http://schemas.microsoft.com/office/drawing/2014/main" val="1476581868"/>
                    </a:ext>
                  </a:extLst>
                </a:gridCol>
                <a:gridCol w="169939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nvGraphicFramePr>
        <p:xfrm>
          <a:off x="500907" y="4070185"/>
          <a:ext cx="4244087" cy="2560320"/>
        </p:xfrm>
        <a:graphic>
          <a:graphicData uri="http://schemas.openxmlformats.org/drawingml/2006/table">
            <a:tbl>
              <a:tblPr/>
              <a:tblGrid>
                <a:gridCol w="1684881">
                  <a:extLst>
                    <a:ext uri="{9D8B030D-6E8A-4147-A177-3AD203B41FA5}">
                      <a16:colId xmlns:a16="http://schemas.microsoft.com/office/drawing/2014/main" val="20000"/>
                    </a:ext>
                  </a:extLst>
                </a:gridCol>
                <a:gridCol w="2559206">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yyyyyy</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xxxxxx</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nvGraphicFramePr>
        <p:xfrm>
          <a:off x="6902902" y="1280734"/>
          <a:ext cx="4665706" cy="2560320"/>
        </p:xfrm>
        <a:graphic>
          <a:graphicData uri="http://schemas.openxmlformats.org/drawingml/2006/table">
            <a:tbl>
              <a:tblPr/>
              <a:tblGrid>
                <a:gridCol w="993297">
                  <a:extLst>
                    <a:ext uri="{9D8B030D-6E8A-4147-A177-3AD203B41FA5}">
                      <a16:colId xmlns:a16="http://schemas.microsoft.com/office/drawing/2014/main" val="1101601015"/>
                    </a:ext>
                  </a:extLst>
                </a:gridCol>
                <a:gridCol w="1368152">
                  <a:extLst>
                    <a:ext uri="{9D8B030D-6E8A-4147-A177-3AD203B41FA5}">
                      <a16:colId xmlns:a16="http://schemas.microsoft.com/office/drawing/2014/main" val="20000"/>
                    </a:ext>
                  </a:extLst>
                </a:gridCol>
                <a:gridCol w="2304257">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
        <p:nvSpPr>
          <p:cNvPr id="6" name="Rectangle 5">
            <a:extLst>
              <a:ext uri="{FF2B5EF4-FFF2-40B4-BE49-F238E27FC236}">
                <a16:creationId xmlns:a16="http://schemas.microsoft.com/office/drawing/2014/main" id="{688BFC54-FB90-41FA-B095-207E4E8953DA}"/>
              </a:ext>
            </a:extLst>
          </p:cNvPr>
          <p:cNvSpPr/>
          <p:nvPr/>
        </p:nvSpPr>
        <p:spPr>
          <a:xfrm>
            <a:off x="500907" y="2996952"/>
            <a:ext cx="5739110"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3B02448-7A31-462C-B10F-9A1215993BD2}"/>
              </a:ext>
            </a:extLst>
          </p:cNvPr>
          <p:cNvSpPr/>
          <p:nvPr/>
        </p:nvSpPr>
        <p:spPr>
          <a:xfrm>
            <a:off x="500907" y="5772111"/>
            <a:ext cx="4244087" cy="354338"/>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466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02809024"/>
              </p:ext>
            </p:extLst>
          </p:nvPr>
        </p:nvGraphicFramePr>
        <p:xfrm>
          <a:off x="525262" y="5013176"/>
          <a:ext cx="10989639" cy="170688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354217"/>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569660"/>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emp_no[14];</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45" y="1916832"/>
            <a:ext cx="11809308" cy="4884355"/>
            <a:chOff x="7129861" y="4077606"/>
            <a:chExt cx="11546462"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18521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8B08B4-D143-4B1A-87F1-5DABE6D0608E}"/>
              </a:ext>
            </a:extLst>
          </p:cNvPr>
          <p:cNvSpPr/>
          <p:nvPr/>
        </p:nvSpPr>
        <p:spPr>
          <a:xfrm>
            <a:off x="1524596" y="3"/>
            <a:ext cx="9142810" cy="8384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File System</a:t>
            </a:r>
          </a:p>
        </p:txBody>
      </p:sp>
      <p:sp>
        <p:nvSpPr>
          <p:cNvPr id="14" name="TextBox 13">
            <a:extLst>
              <a:ext uri="{FF2B5EF4-FFF2-40B4-BE49-F238E27FC236}">
                <a16:creationId xmlns:a16="http://schemas.microsoft.com/office/drawing/2014/main" id="{C3B22D99-4A36-47B2-8903-58F427E1A124}"/>
              </a:ext>
            </a:extLst>
          </p:cNvPr>
          <p:cNvSpPr txBox="1"/>
          <p:nvPr/>
        </p:nvSpPr>
        <p:spPr>
          <a:xfrm>
            <a:off x="119336" y="44624"/>
            <a:ext cx="8136904" cy="15240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60" y="1675830"/>
            <a:ext cx="11737304" cy="4921522"/>
            <a:chOff x="335360" y="1951672"/>
            <a:chExt cx="11737304" cy="4921522"/>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2"/>
              <a:ext cx="11737304" cy="4884354"/>
              <a:chOff x="335360" y="1988840"/>
              <a:chExt cx="11737304" cy="4884354"/>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0"/>
                <a:ext cx="11737304" cy="4717688"/>
                <a:chOff x="191343" y="2492896"/>
                <a:chExt cx="11737304" cy="4055253"/>
              </a:xfrm>
            </p:grpSpPr>
            <p:grpSp>
              <p:nvGrpSpPr>
                <p:cNvPr id="18" name="Group 17">
                  <a:extLst>
                    <a:ext uri="{FF2B5EF4-FFF2-40B4-BE49-F238E27FC236}">
                      <a16:creationId xmlns:a16="http://schemas.microsoft.com/office/drawing/2014/main" id="{7B16BE47-88C1-4720-AE2F-50D9220EDA1D}"/>
                    </a:ext>
                  </a:extLst>
                </p:cNvPr>
                <p:cNvGrpSpPr/>
                <p:nvPr/>
              </p:nvGrpSpPr>
              <p:grpSpPr>
                <a:xfrm>
                  <a:off x="2567608" y="2852935"/>
                  <a:ext cx="9281118" cy="3695214"/>
                  <a:chOff x="2415354" y="4269506"/>
                  <a:chExt cx="9281118" cy="3493446"/>
                </a:xfrm>
              </p:grpSpPr>
              <p:sp>
                <p:nvSpPr>
                  <p:cNvPr id="26" name="TextBox 4">
                    <a:extLst>
                      <a:ext uri="{FF2B5EF4-FFF2-40B4-BE49-F238E27FC236}">
                        <a16:creationId xmlns:a16="http://schemas.microsoft.com/office/drawing/2014/main" id="{20946110-F3E8-40E3-9676-FB824CE1EF73}"/>
                      </a:ext>
                    </a:extLst>
                  </p:cNvPr>
                  <p:cNvSpPr txBox="1"/>
                  <p:nvPr/>
                </p:nvSpPr>
                <p:spPr>
                  <a:xfrm>
                    <a:off x="2415354" y="4269506"/>
                    <a:ext cx="1944216" cy="8729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3" name="TextBox 4">
                    <a:extLst>
                      <a:ext uri="{FF2B5EF4-FFF2-40B4-BE49-F238E27FC236}">
                        <a16:creationId xmlns:a16="http://schemas.microsoft.com/office/drawing/2014/main" id="{EC18B6D7-4580-4672-939C-F438A0A039FE}"/>
                      </a:ext>
                    </a:extLst>
                  </p:cNvPr>
                  <p:cNvSpPr txBox="1"/>
                  <p:nvPr/>
                </p:nvSpPr>
                <p:spPr>
                  <a:xfrm>
                    <a:off x="9504893" y="4271298"/>
                    <a:ext cx="2191579" cy="34916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98CA5CA5-4DD7-4F07-9667-0F9D4CE1A7DF}"/>
                    </a:ext>
                  </a:extLst>
                </p:cNvPr>
                <p:cNvSpPr/>
                <p:nvPr/>
              </p:nvSpPr>
              <p:spPr>
                <a:xfrm>
                  <a:off x="2567607"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439815" y="2492896"/>
                  <a:ext cx="230425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592157"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223923"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2223923"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194450"/>
            <a:ext cx="617220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268760"/>
            <a:ext cx="11665296" cy="5122228"/>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1938992"/>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59" y="4336157"/>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348797"/>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556792"/>
            <a:ext cx="6017141" cy="1938992"/>
          </a:xfrm>
          <a:prstGeom prst="rect">
            <a:avLst/>
          </a:prstGeom>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929601"/>
            <a:ext cx="11637137"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In such a situation a customers detail are stored in both the file, saving.txt -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account holder,</a:t>
            </a:r>
            <a:r>
              <a:rPr lang="en-US" dirty="0">
                <a:latin typeface="Palatino Linotype" panose="02040502050505030304" pitchFamily="18" charset="0"/>
              </a:rPr>
              <a:t> such kind of security constraints are difficult to apply in file processing systems.</a:t>
            </a:r>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dirty="0">
                <a:latin typeface="Arial" pitchFamily="34" charset="0"/>
                <a:cs typeface="Arial" pitchFamily="34" charset="0"/>
              </a:rPr>
              <a:t>retrieves or extracts 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172770613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9328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147279859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424074798"/>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57369543"/>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chemeClr val="accent3">
                        <a:lumMod val="60000"/>
                        <a:lumOff val="40000"/>
                      </a:schemeClr>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50903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 ID', </a:t>
            </a:r>
            <a:r>
              <a:rPr lang="en-IN" dirty="0">
                <a:latin typeface="Liberation Mono"/>
                <a:cs typeface="Arial" panose="020B0604020202020204" pitchFamily="34" charset="0"/>
              </a:rPr>
              <a:t>ename</a:t>
            </a:r>
            <a:r>
              <a:rPr lang="en-US" dirty="0">
                <a:latin typeface="Liberation Mono"/>
                <a:cs typeface="Arial" panose="020B0604020202020204" pitchFamily="34" charset="0"/>
              </a:rPr>
              <a:t> "Employee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273921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t>
            </a:r>
            <a:r>
              <a:rPr lang="en-US" dirty="0">
                <a:latin typeface="Liberation Mono"/>
              </a:rPr>
              <a:t> ;</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 </a:t>
            </a:r>
            <a:r>
              <a:rPr lang="en-US" dirty="0">
                <a:latin typeface="Liberation Mono"/>
              </a:rPr>
              <a:t>+</a:t>
            </a:r>
            <a:r>
              <a:rPr lang="en-IN" dirty="0">
                <a:latin typeface="Liberation Mono"/>
              </a:rPr>
              <a:t> '1a'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'a1'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latin typeface="Liberation Mono"/>
              </a:rPr>
              <a:t>'1a'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'New Salary'</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875657049"/>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IN(set)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'Yes')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'Ok', 'Not Bad')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'Sales',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'Stock is less', 'Good Stock')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400506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245294"/>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'manager1'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3212976"/>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3429000"/>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5068033"/>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668068"/>
            <a:ext cx="5341166" cy="1754326"/>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861048"/>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854677"/>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1" y="5062941"/>
            <a:ext cx="3819794" cy="1678427"/>
          </a:xfrm>
          <a:prstGeom prst="rect">
            <a:avLst/>
          </a:prstGeom>
        </p:spPr>
      </p:pic>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457954"/>
            <a:ext cx="11352867"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a:solidFill>
                  <a:srgbClr val="0077AA"/>
                </a:solidFill>
                <a:latin typeface="Liberation Mono"/>
              </a:rPr>
              <a:t>THEN</a:t>
            </a:r>
            <a:r>
              <a:rPr lang="en-IN">
                <a:latin typeface="Liberation Mono"/>
              </a:rPr>
              <a:t> 'loyal-customer</a:t>
            </a:r>
            <a:r>
              <a:rPr lang="en-IN" dirty="0">
                <a:latin typeface="Liberation Mono"/>
              </a:rPr>
              <a:t>' </a:t>
            </a:r>
            <a:r>
              <a:rPr lang="en-IN" dirty="0">
                <a:solidFill>
                  <a:srgbClr val="0077AA"/>
                </a:solidFill>
                <a:latin typeface="Liberation Mono"/>
              </a:rPr>
              <a:t>END</a:t>
            </a:r>
            <a:r>
              <a:rPr lang="en-IN" dirty="0">
                <a:latin typeface="Liberation Mono"/>
              </a:rPr>
              <a:t> "R1" </a:t>
            </a:r>
          </a:p>
          <a:p>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0077AA"/>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277873"/>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3095017899"/>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4083482816"/>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5477" y="1940510"/>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a:t>
            </a:r>
          </a:p>
        </p:txBody>
      </p:sp>
      <p:sp>
        <p:nvSpPr>
          <p:cNvPr id="7" name="Rectangle 6"/>
          <p:cNvSpPr/>
          <p:nvPr/>
        </p:nvSpPr>
        <p:spPr>
          <a:xfrm>
            <a:off x="575477" y="1918151"/>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SUBDATE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30322685"/>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EXTRACT</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85622615"/>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7313066"/>
              </p:ext>
            </p:extLst>
          </p:nvPr>
        </p:nvGraphicFramePr>
        <p:xfrm>
          <a:off x="415431" y="814600"/>
          <a:ext cx="11521280" cy="3539064"/>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67928026"/>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172427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3645654"/>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date_format</a:t>
            </a:r>
            <a:r>
              <a:rPr lang="en-IN"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1014153"/>
              </p:ext>
            </p:extLst>
          </p:nvPr>
        </p:nvGraphicFramePr>
        <p:xfrm>
          <a:off x="335360" y="620688"/>
          <a:ext cx="11521280" cy="6081183"/>
        </p:xfrm>
        <a:graphic>
          <a:graphicData uri="http://schemas.openxmlformats.org/drawingml/2006/table">
            <a:tbl>
              <a:tblPr firstRow="1" bandRow="1">
                <a:tableStyleId>{7E9639D4-E3E2-4D34-9284-5A2195B3D0D7}</a:tableStyleId>
              </a:tblPr>
              <a:tblGrid>
                <a:gridCol w="2448272">
                  <a:extLst>
                    <a:ext uri="{9D8B030D-6E8A-4147-A177-3AD203B41FA5}">
                      <a16:colId xmlns:a16="http://schemas.microsoft.com/office/drawing/2014/main" val="20000"/>
                    </a:ext>
                  </a:extLst>
                </a:gridCol>
                <a:gridCol w="907300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9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ASCII</a:t>
                      </a:r>
                      <a:r>
                        <a:rPr kumimoji="0" lang="en-IN" sz="19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9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CONCAT</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'Mr. ' , ename</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emp;</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'Bank', 'Of', 'India', 'Kothrud', 'Pune');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(1, ename, job, sal)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hiredate, </a:t>
                      </a:r>
                      <a:r>
                        <a:rPr kumimoji="0" lang="en-IN" sz="1800" kern="1200" dirty="0">
                          <a:solidFill>
                            <a:srgbClr val="0077AA"/>
                          </a:solidFill>
                          <a:latin typeface="Liberation Mono"/>
                          <a:ea typeface="Times New Roman" panose="02020603050405020304" pitchFamily="18" charset="0"/>
                          <a:cs typeface="+mn-cs"/>
                        </a:rPr>
                        <a:t>ELT</a:t>
                      </a:r>
                      <a:r>
                        <a:rPr kumimoji="0" lang="en-IN" sz="1800" b="0" kern="1200" dirty="0">
                          <a:solidFill>
                            <a:schemeClr val="tx1"/>
                          </a:solidFill>
                          <a:effectLst/>
                          <a:latin typeface="Liberation Mono"/>
                          <a:ea typeface="Times New Roman" panose="02020603050405020304" pitchFamily="18" charset="0"/>
                          <a:cs typeface="+mn-cs"/>
                        </a:rPr>
                        <a:t>(</a:t>
                      </a:r>
                      <a:r>
                        <a:rPr kumimoji="0" lang="en-IN" sz="1800" kern="1200" dirty="0">
                          <a:solidFill>
                            <a:srgbClr val="0077AA"/>
                          </a:solidFill>
                          <a:latin typeface="Liberation Mono"/>
                          <a:ea typeface="Times New Roman" panose="02020603050405020304" pitchFamily="18" charset="0"/>
                          <a:cs typeface="+mn-cs"/>
                        </a:rPr>
                        <a:t>MONTH</a:t>
                      </a:r>
                      <a:r>
                        <a:rPr kumimoji="0" lang="en-IN" sz="1800" b="0" kern="1200" dirty="0">
                          <a:solidFill>
                            <a:schemeClr val="tx1"/>
                          </a:solidFill>
                          <a:effectLst/>
                          <a:latin typeface="Liberation Mono"/>
                          <a:ea typeface="Times New Roman" panose="02020603050405020304" pitchFamily="18" charset="0"/>
                          <a:cs typeface="+mn-cs"/>
                        </a:rPr>
                        <a:t>(hiredate),'Winter', 'Winter', 'Spring', 'Spring', 'Spring', 'Summer', 'Summer', 'Summer', 'Autumn', 'Autumn', 'Autumn', 'Winter') R1 </a:t>
                      </a:r>
                      <a:r>
                        <a:rPr kumimoji="0" lang="en-IN" sz="180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627451"/>
              </p:ext>
            </p:extLst>
          </p:nvPr>
        </p:nvGraphicFramePr>
        <p:xfrm>
          <a:off x="335360" y="787405"/>
          <a:ext cx="11521280" cy="5445333"/>
        </p:xfrm>
        <a:graphic>
          <a:graphicData uri="http://schemas.openxmlformats.org/drawingml/2006/table">
            <a:tbl>
              <a:tblPr firstRow="1" bandRow="1">
                <a:tableStyleId>{7E9639D4-E3E2-4D34-9284-5A2195B3D0D7}</a:tableStyleId>
              </a:tblPr>
              <a:tblGrid>
                <a:gridCol w="2592288">
                  <a:extLst>
                    <a:ext uri="{9D8B030D-6E8A-4147-A177-3AD203B41FA5}">
                      <a16:colId xmlns:a16="http://schemas.microsoft.com/office/drawing/2014/main" val="20000"/>
                    </a:ext>
                  </a:extLst>
                </a:gridCol>
                <a:gridCol w="892899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b="0" kern="1200" dirty="0">
                          <a:solidFill>
                            <a:srgbClr val="0077AA"/>
                          </a:solidFill>
                          <a:latin typeface="Liberation Mono"/>
                          <a:ea typeface="+mn-ea"/>
                          <a:cs typeface="+mn-cs"/>
                        </a:rPr>
                        <a:t>LOWER()</a:t>
                      </a:r>
                      <a:r>
                        <a:rPr kumimoji="0" lang="en-IN" sz="19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a:t>
                      </a:r>
                      <a:r>
                        <a:rPr kumimoji="0" lang="en-US" sz="1900" b="1" kern="1200" dirty="0">
                          <a:solidFill>
                            <a:schemeClr val="tx1"/>
                          </a:solidFill>
                          <a:effectLst/>
                          <a:latin typeface="Liberation Mono"/>
                          <a:ea typeface="Times New Roman" panose="02020603050405020304" pitchFamily="18" charset="0"/>
                          <a:cs typeface="+mn-cs"/>
                        </a:rPr>
                        <a:t>is a synonym for </a:t>
                      </a:r>
                      <a:r>
                        <a:rPr kumimoji="0" lang="en-US" sz="1900" kern="1200" dirty="0">
                          <a:solidFill>
                            <a:srgbClr val="0077AA"/>
                          </a:solidFill>
                          <a:latin typeface="Liberation Mono"/>
                          <a:ea typeface="+mn-ea"/>
                          <a:cs typeface="+mn-cs"/>
                        </a:rPr>
                        <a:t>UPPER().</a:t>
                      </a:r>
                      <a:endParaRPr kumimoji="0" lang="en-IN" sz="19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56537083"/>
              </p:ext>
            </p:extLst>
          </p:nvPr>
        </p:nvGraphicFramePr>
        <p:xfrm>
          <a:off x="335360" y="764704"/>
          <a:ext cx="11521280" cy="4299372"/>
        </p:xfrm>
        <a:graphic>
          <a:graphicData uri="http://schemas.openxmlformats.org/drawingml/2006/table">
            <a:tbl>
              <a:tblPr firstRow="1" bandRow="1">
                <a:tableStyleId>{7E9639D4-E3E2-4D34-9284-5A2195B3D0D7}</a:tableStyleId>
              </a:tblPr>
              <a:tblGrid>
                <a:gridCol w="3096344">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chemeClr val="tx1"/>
                          </a:solidFill>
                          <a:effectLst/>
                          <a:latin typeface="Liberation Mono"/>
                          <a:ea typeface="Times New Roman" panose="02020603050405020304" pitchFamily="18" charset="0"/>
                          <a:cs typeface="+mn-cs"/>
                        </a:rPr>
                        <a:t>('Hello',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SUBSTR() is a synonym for SUBSTRING().</a:t>
                      </a: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0" kern="1200" dirty="0">
                          <a:solidFill>
                            <a:schemeClr val="tx1"/>
                          </a:solidFill>
                          <a:effectLst/>
                          <a:latin typeface="Liberation Mono"/>
                          <a:ea typeface="Times New Roman" panose="02020603050405020304" pitchFamily="18" charset="0"/>
                          <a:cs typeface="+mn-cs"/>
                        </a:rPr>
                        <a:t>MID function </a:t>
                      </a:r>
                      <a:r>
                        <a:rPr kumimoji="0" lang="en-IN" sz="1900" b="1" kern="1200" dirty="0">
                          <a:solidFill>
                            <a:schemeClr val="tx1"/>
                          </a:solidFill>
                          <a:effectLst/>
                          <a:latin typeface="Liberation Mono"/>
                          <a:ea typeface="Times New Roman" panose="02020603050405020304" pitchFamily="18" charset="0"/>
                          <a:cs typeface="+mn-cs"/>
                        </a:rPr>
                        <a:t>is a synonym for </a:t>
                      </a:r>
                      <a:r>
                        <a:rPr kumimoji="0" lang="en-IN" sz="1900" kern="1200" dirty="0">
                          <a:solidFill>
                            <a:srgbClr val="0077AA"/>
                          </a:solidFill>
                          <a:latin typeface="Liberation Mono"/>
                          <a:ea typeface="+mn-ea"/>
                          <a:cs typeface="+mn-cs"/>
                        </a:rPr>
                        <a:t>SUBSTRING</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327828" y="5445224"/>
            <a:ext cx="1152128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0077AA"/>
                </a:solidFill>
                <a:latin typeface="Liberation Mono"/>
                <a:cs typeface="Times New Roman" panose="02020603050405020304" pitchFamily="18" charset="0"/>
              </a:rPr>
              <a:t>IF</a:t>
            </a:r>
            <a:r>
              <a:rPr lang="en-IN" dirty="0">
                <a:latin typeface="Liberation Mono"/>
              </a:rPr>
              <a:t>(</a:t>
            </a:r>
            <a:r>
              <a:rPr lang="en-IN" dirty="0">
                <a:solidFill>
                  <a:srgbClr val="0077AA"/>
                </a:solidFill>
                <a:latin typeface="Liberation Mono"/>
                <a:cs typeface="Times New Roman" panose="02020603050405020304" pitchFamily="18" charset="0"/>
              </a:rPr>
              <a:t>ISNULL</a:t>
            </a:r>
            <a:r>
              <a:rPr lang="en-IN" dirty="0">
                <a:latin typeface="Liberation Mono"/>
              </a:rPr>
              <a:t>(phone), '**********', </a:t>
            </a:r>
            <a:r>
              <a:rPr lang="en-IN" dirty="0">
                <a:solidFill>
                  <a:srgbClr val="0077AA"/>
                </a:solidFill>
                <a:latin typeface="Liberation Mono"/>
                <a:cs typeface="Times New Roman" panose="02020603050405020304" pitchFamily="18" charset="0"/>
              </a:rPr>
              <a:t>RPAD</a:t>
            </a:r>
            <a:r>
              <a:rPr lang="en-IN" dirty="0">
                <a:latin typeface="Liberation Mono"/>
              </a:rPr>
              <a:t>(</a:t>
            </a:r>
            <a:r>
              <a:rPr lang="en-IN" dirty="0">
                <a:solidFill>
                  <a:srgbClr val="0077AA"/>
                </a:solidFill>
                <a:latin typeface="Liberation Mono"/>
                <a:cs typeface="Times New Roman" panose="02020603050405020304" pitchFamily="18" charset="0"/>
              </a:rPr>
              <a:t>LEFT</a:t>
            </a:r>
            <a:r>
              <a:rPr lang="en-IN" dirty="0">
                <a:latin typeface="Liberation Mono"/>
              </a:rPr>
              <a:t>(phone,4), 10, '*'))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('saleel') - </a:t>
            </a:r>
            <a:r>
              <a:rPr lang="en-US" dirty="0">
                <a:solidFill>
                  <a:srgbClr val="0077AA"/>
                </a:solidFill>
                <a:latin typeface="Liberation Mono"/>
                <a:cs typeface="Times New Roman" panose="02020603050405020304" pitchFamily="18" charset="0"/>
              </a:rPr>
              <a:t>LENGTH</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REPLACE</a:t>
            </a:r>
            <a:r>
              <a:rPr lang="en-US" dirty="0">
                <a:latin typeface="Liberation Mono"/>
                <a:cs typeface="Times New Roman" panose="02020603050405020304" pitchFamily="18" charset="0"/>
              </a:rPr>
              <a:t>('saleel', 'e', ''));</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42886822"/>
              </p:ext>
            </p:extLst>
          </p:nvPr>
        </p:nvGraphicFramePr>
        <p:xfrm>
          <a:off x="335360" y="743759"/>
          <a:ext cx="11449272" cy="5565561"/>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N MOD 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3804247"/>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cs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cs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[WITH ROLLUP]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val="2183223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11597"/>
              <a:chOff x="4001956" y="476672"/>
              <a:chExt cx="3076432" cy="511597"/>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11597"/>
                <a:chOff x="-316504" y="476672"/>
                <a:chExt cx="1436487" cy="511597"/>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5649303"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a:t>
            </a:r>
            <a:r>
              <a:rPr lang="en-IN" sz="2000" b="1" dirty="0">
                <a:solidFill>
                  <a:schemeClr val="accent2">
                    <a:lumMod val="50000"/>
                  </a:schemeClr>
                </a:solidFill>
                <a:effectLst/>
                <a:latin typeface="Palatino Linotype" panose="02040502050505030304" pitchFamily="18" charset="0"/>
              </a:rPr>
              <a:t>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4034581870"/>
              </p:ext>
            </p:extLst>
          </p:nvPr>
        </p:nvGraphicFramePr>
        <p:xfrm>
          <a:off x="119336" y="836713"/>
          <a:ext cx="11953328" cy="3460609"/>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279724">
                <a:tc>
                  <a:txBody>
                    <a:bodyPr/>
                    <a:lstStyle/>
                    <a:p>
                      <a:pPr algn="ctr" fontAlgn="base"/>
                      <a:r>
                        <a:rPr lang="en-IN" sz="2000" b="1" dirty="0">
                          <a:solidFill>
                            <a:schemeClr val="accent2">
                              <a:lumMod val="50000"/>
                            </a:schemeClr>
                          </a:solidFill>
                          <a:effectLst/>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4479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file.</a:t>
                      </a:r>
                      <a:endParaRPr lang="en-US" sz="1800" dirty="0">
                        <a:effectLst/>
                        <a:latin typeface="Palatino Linotype" panose="02040502050505030304" pitchFamily="18" charset="0"/>
                      </a:endParaRP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Data is stored as tables.</a:t>
                      </a:r>
                      <a:endParaRPr lang="en-US" sz="1800" dirty="0">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76220946"/>
                  </a:ext>
                </a:extLst>
              </a:tr>
              <a:tr h="425910">
                <a:tc>
                  <a:txBody>
                    <a:bodyPr/>
                    <a:lstStyle/>
                    <a:p>
                      <a:pPr marL="285750" indent="-285750" fontAlgn="t">
                        <a:buFont typeface="Arial" panose="020B0604020202020204" pitchFamily="34" charset="0"/>
                        <a:buChar char="•"/>
                      </a:pPr>
                      <a:r>
                        <a:rPr lang="en-US" sz="1800" dirty="0">
                          <a:effectLst/>
                        </a:rPr>
                        <a:t>There is no relationship between data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is present in multiple tables which can be related to each other.</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60521205"/>
                  </a:ext>
                </a:extLst>
              </a:tr>
              <a:tr h="266914">
                <a:tc>
                  <a:txBody>
                    <a:bodyPr/>
                    <a:lstStyle/>
                    <a:p>
                      <a:pPr marL="285750" indent="-285750" fontAlgn="t">
                        <a:buFont typeface="Arial" panose="020B0604020202020204" pitchFamily="34" charset="0"/>
                        <a:buChar char="•"/>
                      </a:pPr>
                      <a:r>
                        <a:rPr lang="en-US" sz="1800" dirty="0">
                          <a:effectLst/>
                        </a:rPr>
                        <a:t>DBMS has no support for distributed databases.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RDBMS supports distributed databases.</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102398876"/>
                  </a:ext>
                </a:extLst>
              </a:tr>
              <a:tr h="266914">
                <a:tc>
                  <a:txBody>
                    <a:bodyPr/>
                    <a:lstStyle/>
                    <a:p>
                      <a:pPr marL="285750" indent="-285750" fontAlgn="t">
                        <a:buFont typeface="Arial" panose="020B0604020202020204" pitchFamily="34" charset="0"/>
                        <a:buChar char="•"/>
                      </a:pPr>
                      <a:r>
                        <a:rPr lang="en-IN" sz="1800" dirty="0">
                          <a:effectLst/>
                        </a:rPr>
                        <a:t>Normalization cannot be achieved.</a:t>
                      </a:r>
                      <a:endParaRPr lang="en-IN"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IN" sz="1800" dirty="0">
                          <a:effectLst/>
                        </a:rPr>
                        <a:t>Normalization can be achieved.</a:t>
                      </a:r>
                      <a:endParaRPr lang="en-IN"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056554043"/>
                  </a:ext>
                </a:extLst>
              </a:tr>
              <a:tr h="334109">
                <a:tc>
                  <a:txBody>
                    <a:bodyPr/>
                    <a:lstStyle/>
                    <a:p>
                      <a:pPr marL="285750" indent="-285750" fontAlgn="t">
                        <a:buFont typeface="Arial" panose="020B0604020202020204" pitchFamily="34" charset="0"/>
                        <a:buChar char="•"/>
                      </a:pPr>
                      <a:r>
                        <a:rPr lang="en-US" sz="1800" dirty="0">
                          <a:effectLst/>
                        </a:rPr>
                        <a:t>DBMS supports single user at a time.</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supports multiple users at a time.</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164864743"/>
                  </a:ext>
                </a:extLst>
              </a:tr>
              <a:tr h="236675">
                <a:tc>
                  <a:txBody>
                    <a:bodyPr/>
                    <a:lstStyle/>
                    <a:p>
                      <a:pPr marL="285750" indent="-285750" fontAlgn="t">
                        <a:buFont typeface="Arial" panose="020B0604020202020204" pitchFamily="34" charset="0"/>
                        <a:buChar char="•"/>
                      </a:pPr>
                      <a:r>
                        <a:rPr lang="en-US" sz="1800" dirty="0">
                          <a:effectLst/>
                        </a:rPr>
                        <a:t>Data Redundancy is common in DBMS.</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Data Redundancy can be reduced in RDBMS.</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4288000239"/>
                  </a:ext>
                </a:extLst>
              </a:tr>
              <a:tr h="334109">
                <a:tc>
                  <a:txBody>
                    <a:bodyPr/>
                    <a:lstStyle/>
                    <a:p>
                      <a:pPr marL="285750" indent="-285750" fontAlgn="t">
                        <a:buFont typeface="Arial" panose="020B0604020202020204" pitchFamily="34" charset="0"/>
                        <a:buChar char="•"/>
                      </a:pPr>
                      <a:r>
                        <a:rPr lang="en-US" sz="1800" dirty="0">
                          <a:effectLst/>
                        </a:rPr>
                        <a:t>DBMS provides low level of security during data manipulation.</a:t>
                      </a:r>
                      <a:endParaRPr lang="en-US" sz="1800" dirty="0">
                        <a:effectLst/>
                        <a:latin typeface="Palatino Linotype" panose="02040502050505030304" pitchFamily="18" charset="0"/>
                      </a:endParaRPr>
                    </a:p>
                  </a:txBody>
                  <a:tcPr marL="34385" marR="34385" marT="34385" marB="34385"/>
                </a:tc>
                <a:tc>
                  <a:txBody>
                    <a:bodyPr/>
                    <a:lstStyle/>
                    <a:p>
                      <a:pPr marL="285750" indent="-285750" fontAlgn="t">
                        <a:buFont typeface="Arial" panose="020B0604020202020204" pitchFamily="34" charset="0"/>
                        <a:buChar char="•"/>
                      </a:pPr>
                      <a:r>
                        <a:rPr lang="en-US" sz="1800" dirty="0">
                          <a:effectLst/>
                        </a:rPr>
                        <a:t>RDBMS has high level of security during data manipulation.</a:t>
                      </a:r>
                      <a:endParaRPr lang="en-US" sz="1800" dirty="0">
                        <a:effectLst/>
                        <a:latin typeface="Palatino Linotype" panose="02040502050505030304" pitchFamily="18" charset="0"/>
                      </a:endParaRPr>
                    </a:p>
                  </a:txBody>
                  <a:tcPr marL="34385" marR="34385" marT="34385" marB="34385"/>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783237"/>
              <a:ext cx="8952150" cy="1357731"/>
              <a:chOff x="267703" y="1548086"/>
              <a:chExt cx="895215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478810" y="236921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6" name="Group 5">
            <a:extLst>
              <a:ext uri="{FF2B5EF4-FFF2-40B4-BE49-F238E27FC236}">
                <a16:creationId xmlns:a16="http://schemas.microsoft.com/office/drawing/2014/main" id="{18A105D1-878E-4D59-A183-F950B433DD73}"/>
              </a:ext>
            </a:extLst>
          </p:cNvPr>
          <p:cNvGrpSpPr/>
          <p:nvPr/>
        </p:nvGrpSpPr>
        <p:grpSpPr>
          <a:xfrm>
            <a:off x="741061" y="3006340"/>
            <a:ext cx="10539515" cy="1502780"/>
            <a:chOff x="695400" y="3006340"/>
            <a:chExt cx="10539515" cy="1502780"/>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A305F5FF-B0B9-4192-8059-CE448E4AD590}"/>
                </a:ext>
              </a:extLst>
            </p:cNvPr>
            <p:cNvSpPr txBox="1"/>
            <p:nvPr/>
          </p:nvSpPr>
          <p:spPr>
            <a:xfrm>
              <a:off x="709048" y="304456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C44BC1-62FF-4AF3-99C5-9138C002ED3B}"/>
                </a:ext>
              </a:extLst>
            </p:cNvPr>
            <p:cNvSpPr txBox="1"/>
            <p:nvPr/>
          </p:nvSpPr>
          <p:spPr>
            <a:xfrm>
              <a:off x="920155" y="386569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IN" dirty="0">
                <a:latin typeface="Liberation Mono"/>
                <a:ea typeface="Times New Roman" panose="02020603050405020304" pitchFamily="18" charset="0"/>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'salesman'</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latin typeface="Arial" panose="020B0604020202020204" pitchFamily="34" charset="0"/>
                <a:cs typeface="Arial" panose="020B0604020202020204" pitchFamily="34" charset="0"/>
              </a:rPr>
              <a:t>A predicate is a condition expression that evaluates to a boolean value, either </a:t>
            </a:r>
            <a:r>
              <a:rPr lang="en-US" sz="2000" b="1" dirty="0">
                <a:latin typeface="Arial" panose="020B0604020202020204" pitchFamily="34" charset="0"/>
                <a:cs typeface="Arial" panose="020B0604020202020204" pitchFamily="34" charset="0"/>
              </a:rPr>
              <a:t>true</a:t>
            </a:r>
            <a:r>
              <a:rPr lang="en-US" sz="1900" dirty="0">
                <a:latin typeface="Arial" panose="020B0604020202020204" pitchFamily="34" charset="0"/>
                <a:cs typeface="Arial" panose="020B0604020202020204" pitchFamily="34" charset="0"/>
              </a:rPr>
              <a:t> or </a:t>
            </a:r>
            <a:r>
              <a:rPr lang="en-US" sz="2000" b="1" dirty="0">
                <a:latin typeface="Arial" panose="020B0604020202020204" pitchFamily="34" charset="0"/>
                <a:cs typeface="Arial" panose="020B0604020202020204" pitchFamily="34" charset="0"/>
              </a:rPr>
              <a:t>false</a:t>
            </a:r>
            <a:r>
              <a:rPr lang="en-US" sz="1900"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latin typeface="Arial" panose="020B0604020202020204" pitchFamily="34" charset="0"/>
                <a:cs typeface="Arial" panose="020B0604020202020204" pitchFamily="34" charset="0"/>
              </a:rPr>
              <a:t>Predicates can be used as follows: In a SELECT statement's </a:t>
            </a:r>
            <a:r>
              <a:rPr lang="en-US" sz="1900" b="1" i="1" dirty="0">
                <a:latin typeface="Arial" panose="020B0604020202020204" pitchFamily="34" charset="0"/>
                <a:cs typeface="Arial" panose="020B0604020202020204" pitchFamily="34" charset="0"/>
              </a:rPr>
              <a:t>WHERE</a:t>
            </a:r>
            <a:r>
              <a:rPr lang="en-US" sz="1900" dirty="0">
                <a:latin typeface="Arial" panose="020B0604020202020204" pitchFamily="34" charset="0"/>
                <a:cs typeface="Arial" panose="020B0604020202020204" pitchFamily="34" charset="0"/>
              </a:rPr>
              <a:t> clause or </a:t>
            </a:r>
            <a:r>
              <a:rPr lang="en-US" sz="1900" b="1" i="1" dirty="0">
                <a:latin typeface="Arial" panose="020B0604020202020204" pitchFamily="34" charset="0"/>
                <a:cs typeface="Arial" panose="020B0604020202020204" pitchFamily="34" charset="0"/>
              </a:rPr>
              <a:t>HAVING</a:t>
            </a:r>
            <a:r>
              <a:rPr lang="en-US" sz="1900"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705867F3-8A83-4242-9EFE-36832066EE5E}"/>
              </a:ext>
            </a:extLst>
          </p:cNvPr>
          <p:cNvSpPr/>
          <p:nvPr/>
        </p:nvSpPr>
        <p:spPr>
          <a:xfrm>
            <a:off x="387116" y="5785485"/>
            <a:ext cx="895719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a:rPr>
              <a:t>SELECT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latin typeface="Source Code Pro"/>
              </a:rPr>
              <a:t>False;</a:t>
            </a:r>
            <a:endParaRPr lang="en-IN" dirty="0"/>
          </a:p>
        </p:txBody>
      </p:sp>
    </p:spTree>
    <p:extLst>
      <p:ext uri="{BB962C8B-B14F-4D97-AF65-F5344CB8AC3E}">
        <p14:creationId xmlns:p14="http://schemas.microsoft.com/office/powerpoint/2010/main" val="1399474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056544682"/>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90178643"/>
              </p:ext>
            </p:extLst>
          </p:nvPr>
        </p:nvGraphicFramePr>
        <p:xfrm>
          <a:off x="335360" y="1605136"/>
          <a:ext cx="11449272" cy="225044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ISNULL(expr)</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LEAST(value1,value2,...)</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GREATEST(value1,value2,...)</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509120"/>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30</a:t>
            </a: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 10</a:t>
            </a: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00B050"/>
                </a:solidFill>
                <a:latin typeface="Liberation Mono"/>
                <a:cs typeface="Arial" panose="020B0604020202020204" pitchFamily="34" charset="0"/>
              </a:rPr>
              <a:t>#</a:t>
            </a:r>
            <a:r>
              <a:rPr lang="en-US" i="1"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null</a:t>
            </a: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58740863"/>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381062">
                  <a:extLst>
                    <a:ext uri="{9D8B030D-6E8A-4147-A177-3AD203B41FA5}">
                      <a16:colId xmlns:a16="http://schemas.microsoft.com/office/drawing/2014/main" val="20000"/>
                    </a:ext>
                  </a:extLst>
                </a:gridCol>
                <a:gridCol w="705678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NOT LIKE pat [ESCAPE '</a:t>
                      </a:r>
                      <a:r>
                        <a:rPr kumimoji="0" lang="en-IN" sz="1800" kern="1200" dirty="0" err="1">
                          <a:solidFill>
                            <a:srgbClr val="0083A2"/>
                          </a:solidFill>
                          <a:latin typeface="Liberation Mono"/>
                          <a:ea typeface="+mn-ea"/>
                          <a:cs typeface="Arial" panose="020B0604020202020204" pitchFamily="34" charset="0"/>
                        </a:rPr>
                        <a:t>escape_char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4836309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235122200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5400" y="1745011"/>
            <a:ext cx="10539515" cy="1502780"/>
            <a:chOff x="695400" y="1745011"/>
            <a:chExt cx="10539515"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906507" y="258696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68960"/>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latin typeface="Liberation Mono"/>
              </a:rPr>
              <a:t>('smith', False);</a:t>
            </a:r>
          </a:p>
        </p:txBody>
      </p:sp>
    </p:spTree>
    <p:extLst>
      <p:ext uri="{BB962C8B-B14F-4D97-AF65-F5344CB8AC3E}">
        <p14:creationId xmlns:p14="http://schemas.microsoft.com/office/powerpoint/2010/main" val="3232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6744072" y="800178"/>
            <a:ext cx="5040560"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DD627992-2291-41C5-B3D6-4CF5BA93969D}"/>
              </a:ext>
            </a:extLst>
          </p:cNvPr>
          <p:cNvSpPr txBox="1"/>
          <p:nvPr/>
        </p:nvSpPr>
        <p:spPr>
          <a:xfrm>
            <a:off x="911424" y="1255986"/>
            <a:ext cx="1075931" cy="400110"/>
          </a:xfrm>
          <a:prstGeom prst="rect">
            <a:avLst/>
          </a:prstGeom>
          <a:noFill/>
        </p:spPr>
        <p:txBody>
          <a:bodyPr wrap="square">
            <a:spAutoFit/>
          </a:bodyPr>
          <a:lstStyle/>
          <a:p>
            <a:pPr algn="ctr"/>
            <a:r>
              <a:rPr lang="en-US" sz="2000" dirty="0">
                <a:latin typeface="Liberation Mono"/>
              </a:rPr>
              <a:t>ad</a:t>
            </a:r>
            <a:r>
              <a:rPr lang="en-IN" sz="2000" dirty="0">
                <a:latin typeface="Liberation Mono"/>
              </a:rPr>
              <a:t>dress</a:t>
            </a:r>
            <a:endParaRPr lang="en-IN" sz="2000" dirty="0"/>
          </a:p>
        </p:txBody>
      </p:sp>
    </p:spTree>
    <p:extLst>
      <p:ext uri="{BB962C8B-B14F-4D97-AF65-F5344CB8AC3E}">
        <p14:creationId xmlns:p14="http://schemas.microsoft.com/office/powerpoint/2010/main" val="38290251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423911"/>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1064171" y="126673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423911"/>
            <a:ext cx="10539515" cy="1502780"/>
            <a:chOff x="844498" y="423911"/>
            <a:chExt cx="10539515"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1063326" y="127340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420888"/>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00808"/>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858562" cy="1296144"/>
                    <a:chOff x="669977" y="1556792"/>
                    <a:chExt cx="5858562"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585065" y="2115523"/>
                      <a:ext cx="1943474" cy="400110"/>
                    </a:xfrm>
                    <a:prstGeom prst="rect">
                      <a:avLst/>
                    </a:prstGeom>
                    <a:noFill/>
                  </p:spPr>
                  <p:txBody>
                    <a:bodyPr wrap="square">
                      <a:spAutoFit/>
                    </a:bodyPr>
                    <a:lstStyle/>
                    <a:p>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474459" y="4020452"/>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413780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8BC0BF74-21FD-448E-9969-CD24DEF41A37}"/>
              </a:ext>
            </a:extLst>
          </p:cNvPr>
          <p:cNvSpPr/>
          <p:nvPr/>
        </p:nvSpPr>
        <p:spPr>
          <a:xfrm>
            <a:off x="407368" y="954594"/>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9318053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69" y="4915034"/>
            <a:ext cx="12065531" cy="163121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00B050"/>
                </a:solidFill>
                <a:latin typeface="Liberation Mono"/>
              </a:rPr>
              <a:t>#error</a:t>
            </a:r>
            <a:endParaRPr lang="en-US" dirty="0">
              <a:solidFill>
                <a:srgbClr val="00B050"/>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1800" dirty="0">
                <a:solidFill>
                  <a:srgbClr val="00B050"/>
                </a:solidFill>
                <a:latin typeface="Liberation Mono"/>
              </a:rPr>
              <a:t>#</a:t>
            </a:r>
            <a:r>
              <a:rPr lang="en-US" sz="2000" dirty="0">
                <a:solidFill>
                  <a:srgbClr val="00B050"/>
                </a:solidFill>
                <a:latin typeface="Liberation Mono"/>
              </a:rPr>
              <a:t>error</a:t>
            </a:r>
          </a:p>
          <a:p>
            <a:endParaRPr lang="en-US" sz="800" dirty="0"/>
          </a:p>
          <a:p>
            <a:endParaRPr lang="en-US" sz="800" dirty="0"/>
          </a:p>
          <a:p>
            <a:r>
              <a:rPr lang="en-US" dirty="0">
                <a:latin typeface="Palatino Linotype" panose="02040502050505030304" pitchFamily="18" charset="0"/>
              </a:rPr>
              <a:t>None of the above two queries get executed successfully. The reason is that a condition in a WHERE clause cannot contain any aggregate function (or group function) without a subquery! </a:t>
            </a:r>
            <a:endParaRPr lang="en-IN" dirty="0">
              <a:latin typeface="Palatino Linotype" panose="02040502050505030304" pitchFamily="18" charset="0"/>
            </a:endParaRPr>
          </a:p>
        </p:txBody>
      </p:sp>
    </p:spTree>
    <p:extLst>
      <p:ext uri="{BB962C8B-B14F-4D97-AF65-F5344CB8AC3E}">
        <p14:creationId xmlns:p14="http://schemas.microsoft.com/office/powerpoint/2010/main" val="20145075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sz="2000" b="1" i="1" u="sng" dirty="0">
                <a:solidFill>
                  <a:srgbClr val="00B0F0"/>
                </a:solidFill>
                <a:uFill>
                  <a:solidFill>
                    <a:srgbClr val="FF0000"/>
                  </a:solidFill>
                </a:uFill>
                <a:latin typeface="Palatino Linotype" panose="02040502050505030304" pitchFamily="18" charset="0"/>
              </a:rPr>
              <a:t>single</a:t>
            </a:r>
            <a:r>
              <a:rPr lang="en-IN" b="1" dirty="0">
                <a:latin typeface="Palatino Linotype" panose="02040502050505030304" pitchFamily="18" charset="0"/>
                <a:cs typeface="Segoe UI Light" panose="020B0502040204020203" pitchFamily="34" charset="0"/>
              </a:rPr>
              <a:t> </a:t>
            </a:r>
            <a:r>
              <a:rPr lang="en-IN" sz="2000" b="1" i="1" u="sng" dirty="0">
                <a:solidFill>
                  <a:srgbClr val="00B0F0"/>
                </a:solidFill>
                <a:uFill>
                  <a:solidFill>
                    <a:srgbClr val="FF0000"/>
                  </a:solidFill>
                </a:uFill>
                <a:latin typeface="Palatino Linotype" panose="02040502050505030304" pitchFamily="18"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sz="2000" b="1" i="1" u="sng"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a:t>
            </a:r>
          </a:p>
          <a:p>
            <a:pPr marL="285750" indent="-285750">
              <a:buFont typeface="Arial" panose="020B0604020202020204" pitchFamily="34" charset="0"/>
              <a:buChar char="•"/>
            </a:pPr>
            <a:r>
              <a:rPr lang="en-IN" sz="2000" b="1" i="1" dirty="0">
                <a:solidFill>
                  <a:srgbClr val="00B0F0"/>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MAX</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solidFill>
                  <a:srgbClr val="0077AA"/>
                </a:solidFill>
                <a:uFill>
                  <a:solidFill>
                    <a:srgbClr val="FF0000"/>
                  </a:solidFill>
                </a:uFill>
                <a:latin typeface="Palatino Linotype" panose="02040502050505030304" pitchFamily="18" charset="0"/>
                <a:cs typeface="Times New Roman" panose="02020603050405020304" pitchFamily="18" charset="0"/>
              </a:rPr>
              <a:t>COUNT</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u="sng" dirty="0">
                <a:uFill>
                  <a:solidFill>
                    <a:srgbClr val="FF0000"/>
                  </a:solidFill>
                </a:uFill>
                <a:latin typeface="Palatino Linotype" panose="02040502050505030304" pitchFamily="18" charset="0"/>
                <a:cs typeface="Arial" panose="020B0604020202020204" pitchFamily="34" charset="0"/>
              </a:rPr>
              <a:t>job</a:t>
            </a:r>
            <a:r>
              <a:rPr lang="en-US"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u="sng" dirty="0">
                <a:solidFill>
                  <a:srgbClr val="0077AA"/>
                </a:solidFill>
                <a:uFill>
                  <a:solidFill>
                    <a:srgbClr val="FF0000"/>
                  </a:solidFill>
                </a:uFill>
                <a:latin typeface="Palatino Linotype" panose="02040502050505030304" pitchFamily="18" charset="0"/>
                <a:cs typeface="Times New Roman" panose="02020603050405020304" pitchFamily="18" charset="0"/>
              </a:rPr>
              <a:t>SUM</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u="sng"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u="sng"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(2+2*2)</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('VIKAS')</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p:txBody>
      </p:sp>
      <p:grpSp>
        <p:nvGrpSpPr>
          <p:cNvPr id="7" name="Group 6"/>
          <p:cNvGrpSpPr/>
          <p:nvPr/>
        </p:nvGrpSpPr>
        <p:grpSpPr>
          <a:xfrm>
            <a:off x="263352" y="48691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latin typeface="Liberation Mono"/>
                </a:rPr>
                <a:t>'</a:t>
              </a:r>
              <a:r>
                <a:rPr lang="en-US" dirty="0">
                  <a:solidFill>
                    <a:srgbClr val="669900"/>
                  </a:solidFill>
                  <a:latin typeface="Liberation Mono"/>
                </a:rPr>
                <a:t>MANAGER</a:t>
              </a:r>
              <a:r>
                <a:rPr lang="en-US" dirty="0">
                  <a:latin typeface="Liberation Mono"/>
                </a:rPr>
                <a:t>'</a:t>
              </a:r>
              <a:r>
                <a:rPr lang="en-US" dirty="0">
                  <a:latin typeface="Liberation Mono"/>
                  <a:ea typeface="Times New Roman" panose="02020603050405020304" pitchFamily="18" charset="0"/>
                </a:rPr>
                <a:t>, </a:t>
              </a:r>
              <a:r>
                <a:rPr lang="en-US" dirty="0">
                  <a:latin typeface="Liberation Mono"/>
                </a:rPr>
                <a:t>'</a:t>
              </a:r>
              <a:r>
                <a:rPr lang="en-US" dirty="0">
                  <a:solidFill>
                    <a:srgbClr val="669900"/>
                  </a:solidFill>
                  <a:latin typeface="Liberation Mono"/>
                </a:rPr>
                <a:t>SALESMAN</a:t>
              </a:r>
              <a:r>
                <a:rPr lang="en-US" dirty="0">
                  <a:latin typeface="Liberation Mono"/>
                </a:rPr>
                <a:t>'</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2" name="Group 21">
            <a:extLst>
              <a:ext uri="{FF2B5EF4-FFF2-40B4-BE49-F238E27FC236}">
                <a16:creationId xmlns:a16="http://schemas.microsoft.com/office/drawing/2014/main" id="{67968BB6-B821-4BAE-8246-7D6625153945}"/>
              </a:ext>
            </a:extLst>
          </p:cNvPr>
          <p:cNvGrpSpPr/>
          <p:nvPr/>
        </p:nvGrpSpPr>
        <p:grpSpPr>
          <a:xfrm>
            <a:off x="407368" y="3356992"/>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618475" y="4219060"/>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t>
            </a:r>
            <a:r>
              <a:rPr lang="en-US" b="1" dirty="0">
                <a:latin typeface="Palatino Linotype" panose="02040502050505030304" pitchFamily="18" charset="0"/>
                <a:cs typeface="Arial" pitchFamily="34" charset="0"/>
              </a:rPr>
              <a:t>aggregate</a:t>
            </a:r>
            <a:r>
              <a:rPr lang="en-US" dirty="0">
                <a:latin typeface="Palatino Linotype" panose="02040502050505030304" pitchFamily="18" charset="0"/>
                <a:cs typeface="Arial" pitchFamily="34" charset="0"/>
              </a:rPr>
              <a:t> </a:t>
            </a:r>
            <a:r>
              <a:rPr lang="en-US" b="1" dirty="0">
                <a:latin typeface="Palatino Linotype" panose="02040502050505030304" pitchFamily="18" charset="0"/>
                <a:cs typeface="Arial" pitchFamily="34" charset="0"/>
              </a:rPr>
              <a:t>Functions</a:t>
            </a:r>
            <a:r>
              <a:rPr lang="en-US" dirty="0">
                <a:latin typeface="Palatino Linotype" panose="02040502050505030304" pitchFamily="18" charset="0"/>
                <a:cs typeface="Arial" pitchFamily="34" charset="0"/>
              </a:rPr>
              <a:t>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dirty="0">
                <a:solidFill>
                  <a:srgbClr val="00B0F0"/>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Tree>
    <p:extLst>
      <p:ext uri="{BB962C8B-B14F-4D97-AF65-F5344CB8AC3E}">
        <p14:creationId xmlns:p14="http://schemas.microsoft.com/office/powerpoint/2010/main" val="32724518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02258" y="3944785"/>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618475" y="3708026"/>
              <a:ext cx="756084"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8786874" cy="86177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pre-filter where as Having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Tree>
    <p:extLst>
      <p:ext uri="{BB962C8B-B14F-4D97-AF65-F5344CB8AC3E}">
        <p14:creationId xmlns:p14="http://schemas.microsoft.com/office/powerpoint/2010/main" val="16033742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31238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4869160"/>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0077AA"/>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0077AA"/>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2862322"/>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479376" y="1598474"/>
            <a:ext cx="1087320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479376"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5360" y="2149113"/>
            <a:ext cx="11377264" cy="264687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"d:/o.csv"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"d:/o.txt"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Tree>
    <p:extLst>
      <p:ext uri="{BB962C8B-B14F-4D97-AF65-F5344CB8AC3E}">
        <p14:creationId xmlns:p14="http://schemas.microsoft.com/office/powerpoint/2010/main" val="170143060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sz="1600"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sz="1600" dirty="0">
                <a:latin typeface="Arial" panose="020B0604020202020204" pitchFamily="34" charset="0"/>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sz="1600"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sz="1600" dirty="0">
                <a:latin typeface="Arial" panose="020B0604020202020204" pitchFamily="34" charset="0"/>
                <a:cs typeface="Arial" panose="020B0604020202020204" pitchFamily="34" charset="0"/>
              </a:rPr>
              <a:t> "d:/o.txt";</a:t>
            </a:r>
          </a:p>
        </p:txBody>
      </p:sp>
    </p:spTree>
    <p:extLst>
      <p:ext uri="{BB962C8B-B14F-4D97-AF65-F5344CB8AC3E}">
        <p14:creationId xmlns:p14="http://schemas.microsoft.com/office/powerpoint/2010/main" val="3290262035"/>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5013176"/>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(subquery)</a:t>
            </a:r>
          </a:p>
        </p:txBody>
      </p:sp>
    </p:spTree>
    <p:extLst>
      <p:ext uri="{BB962C8B-B14F-4D97-AF65-F5344CB8AC3E}">
        <p14:creationId xmlns:p14="http://schemas.microsoft.com/office/powerpoint/2010/main" val="1705078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223720" y="4797152"/>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FFC000"/>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FFC000"/>
                </a:solidFill>
                <a:latin typeface="Liberation Mono"/>
                <a:cs typeface="Arial" panose="020B0604020202020204" pitchFamily="34" charset="0"/>
              </a:rPr>
              <a:t>NOT </a:t>
            </a:r>
            <a:r>
              <a:rPr lang="en-IN" b="1" dirty="0">
                <a:solidFill>
                  <a:srgbClr val="FFC000"/>
                </a:solidFill>
                <a:latin typeface="Liberation Mono"/>
                <a:cs typeface="Arial" panose="020B0604020202020204" pitchFamily="34" charset="0"/>
              </a:rPr>
              <a:t>EXISTS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0077AA"/>
                </a:solidFill>
                <a:latin typeface="Liberation Mono"/>
              </a:rPr>
              <a:t>COUNT</a:t>
            </a:r>
            <a:r>
              <a:rPr lang="en-US" dirty="0">
                <a:latin typeface="Liberation Mono"/>
              </a:rPr>
              <a: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384995"/>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a:p>
            <a:pPr marL="342900" indent="-342900" algn="just">
              <a:buFont typeface="Arial" panose="020B0604020202020204" pitchFamily="34" charset="0"/>
              <a:buChar char="•"/>
            </a:pPr>
            <a:r>
              <a:rPr lang="en-US" sz="2000" b="0" i="0" dirty="0">
                <a:effectLst/>
                <a:latin typeface="Roboto" panose="02000000000000000000" pitchFamily="2"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317984954"/>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a:latin typeface="Palatino Linotype" pitchFamily="18" charset="0"/>
                        </a:rPr>
                        <a:t>SELECT * FROM </a:t>
                      </a:r>
                      <a:r>
                        <a:rPr lang="en-US" sz="1800" b="1">
                          <a:latin typeface="Palatino Linotype" panose="02040502050505030304" pitchFamily="18" charset="0"/>
                        </a:rPr>
                        <a:t>r</a:t>
                      </a:r>
                      <a:r>
                        <a:rPr lang="en-US" sz="1800" b="0" baseline="-25000">
                          <a:latin typeface="Palatino Linotype" panose="02040502050505030304" pitchFamily="18" charset="0"/>
                        </a:rPr>
                        <a:t>1</a:t>
                      </a:r>
                      <a:r>
                        <a:rPr lang="en-US" sz="1800" b="0">
                          <a:latin typeface="Palatino Linotype" pitchFamily="18" charset="0"/>
                        </a:rPr>
                        <a:t> INNER JOIN </a:t>
                      </a:r>
                      <a:r>
                        <a:rPr lang="en-US" sz="1800" b="1">
                          <a:latin typeface="Palatino Linotype" panose="02040502050505030304" pitchFamily="18" charset="0"/>
                        </a:rPr>
                        <a:t>r</a:t>
                      </a:r>
                      <a:r>
                        <a:rPr lang="en-US" sz="1800" b="0" baseline="-25000">
                          <a:latin typeface="Palatino Linotype" panose="02040502050505030304" pitchFamily="18" charset="0"/>
                        </a:rPr>
                        <a:t>2</a:t>
                      </a:r>
                      <a:r>
                        <a:rPr lang="en-US" sz="1800" b="0">
                          <a:latin typeface="Palatino Linotype" pitchFamily="18" charset="0"/>
                        </a:rPr>
                        <a:t> USING(</a:t>
                      </a:r>
                      <a:r>
                        <a:rPr lang="en-US" sz="1800" b="1">
                          <a:latin typeface="Palatino Linotype" panose="02040502050505030304" pitchFamily="18" charset="0"/>
                        </a:rPr>
                        <a:t>A</a:t>
                      </a:r>
                      <a:r>
                        <a:rPr lang="en-US" sz="1800" b="0" baseline="-25000">
                          <a:solidFill>
                            <a:schemeClr val="tx1"/>
                          </a:solidFill>
                          <a:latin typeface="Palatino Linotype" panose="02040502050505030304" pitchFamily="18" charset="0"/>
                        </a:rPr>
                        <a:t>1</a:t>
                      </a:r>
                      <a:r>
                        <a:rPr lang="en-US" sz="1800" b="0" baseline="0">
                          <a:solidFill>
                            <a:schemeClr val="tx1"/>
                          </a:solidFill>
                          <a:latin typeface="Palatino Linotype" panose="02040502050505030304" pitchFamily="18" charset="0"/>
                        </a:rPr>
                        <a:t>,</a:t>
                      </a:r>
                      <a:r>
                        <a:rPr lang="en-US" sz="1800" b="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SIMPLE</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LEFT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LEFT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LEFT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0077AA"/>
                </a:solidFill>
                <a:latin typeface="Liberation Mono"/>
              </a:rPr>
              <a:t>RIGHT</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dirty="0">
                <a:solidFill>
                  <a:srgbClr val="0077AA"/>
                </a:solidFill>
                <a:latin typeface="Liberation Mono"/>
              </a:rPr>
              <a:t>RIGHT</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OUTER</a:t>
            </a:r>
            <a:r>
              <a:rPr lang="en-IN" sz="1800" dirty="0">
                <a:solidFill>
                  <a:srgbClr val="E0D612"/>
                </a:solidFill>
                <a:latin typeface="Liberation Mono"/>
                <a:cs typeface="Arial" panose="020B0604020202020204" pitchFamily="34" charset="0"/>
              </a:rPr>
              <a:t> </a:t>
            </a:r>
            <a:r>
              <a:rPr lang="en-IN" dirty="0">
                <a:solidFill>
                  <a:srgbClr val="0077AA"/>
                </a:solidFill>
                <a:latin typeface="Liberation Mono"/>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RIGHT</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OUTER</a:t>
            </a:r>
            <a:r>
              <a:rPr lang="en-US" dirty="0">
                <a:solidFill>
                  <a:srgbClr val="0077AA"/>
                </a:solidFill>
                <a:latin typeface="Liberation Mono"/>
                <a:cs typeface="Arial" panose="020B0604020202020204" pitchFamily="34" charset="0"/>
              </a:rPr>
              <a:t> </a:t>
            </a:r>
            <a:r>
              <a:rPr lang="en-US" dirty="0">
                <a:solidFill>
                  <a:srgbClr val="0077AA"/>
                </a:solidFill>
                <a:latin typeface="Liberation Mono"/>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rPr>
              <a:t>NATURAL</a:t>
            </a:r>
            <a:r>
              <a:rPr lang="en-IN" dirty="0">
                <a:latin typeface="Liberation Mono"/>
                <a:cs typeface="Arial" panose="020B0604020202020204" pitchFamily="34" charset="0"/>
              </a:rPr>
              <a:t> </a:t>
            </a:r>
            <a:r>
              <a:rPr lang="en-IN" dirty="0">
                <a:solidFill>
                  <a:srgbClr val="0077AA"/>
                </a:solidFill>
                <a:latin typeface="Liberation Mono"/>
              </a:rPr>
              <a:t>RIGHT</a:t>
            </a:r>
            <a:r>
              <a:rPr lang="en-IN" dirty="0">
                <a:latin typeface="Liberation Mono"/>
                <a:cs typeface="Arial" panose="020B0604020202020204" pitchFamily="34" charset="0"/>
              </a:rPr>
              <a:t> </a:t>
            </a:r>
            <a:r>
              <a:rPr lang="en-IN" dirty="0">
                <a:solidFill>
                  <a:srgbClr val="0077AA"/>
                </a:solidFill>
                <a:latin typeface="Liberation Mono"/>
              </a:rPr>
              <a:t>OUTER</a:t>
            </a:r>
            <a:r>
              <a:rPr lang="en-IN" dirty="0">
                <a:latin typeface="Liberation Mono"/>
                <a:cs typeface="Arial" panose="020B0604020202020204" pitchFamily="34" charset="0"/>
              </a:rPr>
              <a:t> </a:t>
            </a:r>
            <a:r>
              <a:rPr lang="en-IN" dirty="0">
                <a:solidFill>
                  <a:srgbClr val="0077AA"/>
                </a:solidFill>
                <a:latin typeface="Liberation Mono"/>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1193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7320136" y="188640"/>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Tree>
    <p:extLst>
      <p:ext uri="{BB962C8B-B14F-4D97-AF65-F5344CB8AC3E}">
        <p14:creationId xmlns:p14="http://schemas.microsoft.com/office/powerpoint/2010/main" val="32657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5"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852" y="5373216"/>
            <a:ext cx="1743482" cy="106560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1344" y="843282"/>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4"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5"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6" cstate="print"/>
          <a:stretch>
            <a:fillRect/>
          </a:stretch>
        </p:blipFill>
        <p:spPr>
          <a:xfrm>
            <a:off x="9067265" y="83039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6202" y="47667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4736"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2104" y="5373217"/>
            <a:ext cx="1980942" cy="1063977"/>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7270"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5" cstate="print"/>
          <a:stretch>
            <a:fillRect/>
          </a:stretch>
        </p:blipFill>
        <p:spPr>
          <a:xfrm>
            <a:off x="9067263"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2785" y="5458873"/>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985" y="2693356"/>
            <a:ext cx="3031127" cy="12397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4736"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2021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1345" y="843282"/>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7402" y="843282"/>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828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165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4492"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8288" y="855651"/>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8225" y="6523038"/>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E40BF5DA-DAF1-462D-9C7F-37CF4F8CD212}"/>
              </a:ext>
            </a:extLst>
          </p:cNvPr>
          <p:cNvGrpSpPr/>
          <p:nvPr/>
        </p:nvGrpSpPr>
        <p:grpSpPr>
          <a:xfrm>
            <a:off x="191344" y="843282"/>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2"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3"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8452"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1417"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4" cstate="print"/>
          <a:stretch>
            <a:fillRect/>
          </a:stretch>
        </p:blipFill>
        <p:spPr>
          <a:xfrm>
            <a:off x="8859890" y="4065903"/>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5" cstate="print"/>
          <a:stretch>
            <a:fillRect/>
          </a:stretch>
        </p:blipFill>
        <p:spPr>
          <a:xfrm>
            <a:off x="8859890" y="956189"/>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1509"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4736"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b="0" i="0" dirty="0">
                <a:solidFill>
                  <a:srgbClr val="2F2E2E"/>
                </a:solidFill>
                <a:effectLst/>
                <a:latin typeface="Palatino Linotype" panose="02040502050505030304" pitchFamily="18" charset="0"/>
              </a:rPr>
              <a:t>An attribute that cannot be derived from another attribute is known as</a:t>
            </a:r>
            <a:r>
              <a:rPr lang="en-US" b="1" i="0" dirty="0">
                <a:solidFill>
                  <a:srgbClr val="2F2E2E"/>
                </a:solidFill>
                <a:effectLst/>
                <a:latin typeface="Palatino Linotype" panose="02040502050505030304" pitchFamily="18" charset="0"/>
              </a:rPr>
              <a:t> </a:t>
            </a:r>
            <a:r>
              <a:rPr lang="en-US" dirty="0">
                <a:solidFill>
                  <a:srgbClr val="2F2E2E"/>
                </a:solidFill>
                <a:effectLst/>
                <a:latin typeface="Palatino Linotype" panose="02040502050505030304" pitchFamily="18" charset="0"/>
              </a:rPr>
              <a:t>stored attribute.</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DoB cannot derive from age, </a:t>
            </a:r>
            <a:r>
              <a:rPr lang="en-US" dirty="0">
                <a:solidFill>
                  <a:srgbClr val="2F2E2E"/>
                </a:solidFill>
                <a:latin typeface="Palatino Linotype" panose="02040502050505030304" pitchFamily="18" charset="0"/>
              </a:rPr>
              <a:t>marks cannot derive from </a:t>
            </a:r>
            <a:r>
              <a:rPr lang="en-US" b="0" i="0" dirty="0">
                <a:solidFill>
                  <a:srgbClr val="2F2E2E"/>
                </a:solidFill>
                <a:effectLst/>
                <a:latin typeface="Palatino Linotype" panose="02040502050505030304" pitchFamily="18" charset="0"/>
              </a:rPr>
              <a:t>t</a:t>
            </a:r>
            <a:r>
              <a:rPr lang="en-US" dirty="0">
                <a:solidFill>
                  <a:srgbClr val="2F2E2E"/>
                </a:solidFill>
                <a:latin typeface="Palatino Linotype" panose="02040502050505030304" pitchFamily="18" charset="0"/>
              </a:rPr>
              <a: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'HRD', 'Pune'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'HRD', 'Pune'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354217"/>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7580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err="1">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56792"/>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92896"/>
            <a:ext cx="11161240"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(1,'sharmin',</a:t>
            </a:r>
            <a:r>
              <a:rPr lang="en-IN" dirty="0">
                <a:solidFill>
                  <a:srgbClr val="0077AA"/>
                </a:solidFill>
                <a:latin typeface="Liberation Mono"/>
                <a:cs typeface="Arial" panose="020B0604020202020204" pitchFamily="34" charset="0"/>
              </a:rPr>
              <a:t>AES_ENCRYPT</a:t>
            </a:r>
            <a:r>
              <a:rPr lang="en-IN" dirty="0">
                <a:latin typeface="Liberation Mono"/>
              </a:rPr>
              <a:t>('sharmin',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(2,'saleel',</a:t>
            </a:r>
            <a:r>
              <a:rPr lang="en-IN" dirty="0">
                <a:solidFill>
                  <a:srgbClr val="0077AA"/>
                </a:solidFill>
                <a:latin typeface="Liberation Mono"/>
                <a:cs typeface="Arial" panose="020B0604020202020204" pitchFamily="34" charset="0"/>
              </a:rPr>
              <a:t>AES_ENCRYPT</a:t>
            </a:r>
            <a:r>
              <a:rPr lang="en-IN" dirty="0">
                <a:latin typeface="Liberation Mono"/>
              </a:rPr>
              <a:t>('saleel', 'sharmin1'));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(3,'kaushal',</a:t>
            </a:r>
            <a:r>
              <a:rPr lang="en-IN" dirty="0">
                <a:solidFill>
                  <a:srgbClr val="0077AA"/>
                </a:solidFill>
                <a:latin typeface="Liberation Mono"/>
                <a:cs typeface="Arial" panose="020B0604020202020204" pitchFamily="34" charset="0"/>
              </a:rPr>
              <a:t>AES_ENCRYPT</a:t>
            </a:r>
            <a:r>
              <a:rPr lang="en-IN" dirty="0">
                <a:latin typeface="Liberation Mono"/>
              </a:rPr>
              <a:t>('kaushal', 'kaushal1'));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(4,'ruhan',</a:t>
            </a:r>
            <a:r>
              <a:rPr lang="en-IN" dirty="0">
                <a:solidFill>
                  <a:srgbClr val="0077AA"/>
                </a:solidFill>
                <a:latin typeface="Liberation Mono"/>
                <a:cs typeface="Arial" panose="020B0604020202020204" pitchFamily="34" charset="0"/>
              </a:rPr>
              <a:t>AES_ENCRYPT</a:t>
            </a:r>
            <a:r>
              <a:rPr lang="en-IN" dirty="0">
                <a:latin typeface="Liberation Mono"/>
              </a:rPr>
              <a:t>('ruhan', 'ruhan1'));</a:t>
            </a:r>
          </a:p>
          <a:p>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'sharmin1')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869"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7369" y="3172504"/>
            <a:ext cx="8990430" cy="400050"/>
          </a:xfrm>
          <a:prstGeom prst="rect">
            <a:avLst/>
          </a:prstGeom>
        </p:spPr>
      </p:pic>
      <p:sp>
        <p:nvSpPr>
          <p:cNvPr id="10" name="Rectangle 9">
            <a:extLst>
              <a:ext uri="{FF2B5EF4-FFF2-40B4-BE49-F238E27FC236}">
                <a16:creationId xmlns:a16="http://schemas.microsoft.com/office/drawing/2014/main" id="{0DF66B3E-AE6D-4448-874E-1C875E8E879B}"/>
              </a:ext>
            </a:extLst>
          </p:cNvPr>
          <p:cNvSpPr/>
          <p:nvPr/>
        </p:nvSpPr>
        <p:spPr>
          <a:xfrm>
            <a:off x="312870"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43F7ED22-AB07-4A1A-B189-885503AF5F18}"/>
              </a:ext>
            </a:extLst>
          </p:cNvPr>
          <p:cNvSpPr/>
          <p:nvPr/>
        </p:nvSpPr>
        <p:spPr>
          <a:xfrm>
            <a:off x="359510"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'HRD', 'BARODA', 'r57px33px'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50" indent="-285750">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(10,'HRD','BARODA');</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(50,'RESEARCH','DALLAS');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deptno=10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dname='HRD', loc='BARODA', deptno=50</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407368" y="207092"/>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424274" y="1351331"/>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4371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519475100"/>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Tree>
    <p:extLst>
      <p:ext uri="{BB962C8B-B14F-4D97-AF65-F5344CB8AC3E}">
        <p14:creationId xmlns:p14="http://schemas.microsoft.com/office/powerpoint/2010/main" val="112629826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248130" y="2225046"/>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838200"/>
            <a:ext cx="11377264" cy="104644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416076"/>
            <a:ext cx="11377264"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r>
              <a:rPr lang="en-IN" dirty="0">
                <a:latin typeface="Liberation Mono"/>
                <a:cs typeface="Arial" panose="020B0604020202020204" pitchFamily="34" charset="0"/>
              </a:rPr>
              <a:t>INSERT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endParaRPr lang="en-IN"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4914453"/>
            <a:ext cx="11377264"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a:t>
            </a:r>
            <a:r>
              <a:rPr lang="en-IN" dirty="0">
                <a:solidFill>
                  <a:schemeClr val="tx1">
                    <a:lumMod val="95000"/>
                    <a:lumOff val="5000"/>
                  </a:schemeClr>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solidFill>
                  <a:schemeClr val="tx1">
                    <a:lumMod val="95000"/>
                    <a:lumOff val="5000"/>
                  </a:schemeClr>
                </a:solidFill>
                <a:latin typeface="Arial" panose="020B0604020202020204" pitchFamily="34" charset="0"/>
                <a:ea typeface="Times New Roman" panose="02020603050405020304" pitchFamily="18" charset="0"/>
              </a:rPr>
              <a:t> student </a:t>
            </a:r>
            <a:r>
              <a:rPr lang="en-IN" dirty="0">
                <a:solidFill>
                  <a:schemeClr val="bg1">
                    <a:lumMod val="65000"/>
                  </a:schemeClr>
                </a:solidFill>
                <a:latin typeface="Arial" panose="020B0604020202020204" pitchFamily="34" charset="0"/>
                <a:cs typeface="Arial" panose="020B0604020202020204" pitchFamily="34" charset="0"/>
              </a:rPr>
              <a: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ID int,  </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firstName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lastName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45</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DoB </a:t>
            </a:r>
            <a:r>
              <a:rPr lang="en-IN" dirty="0">
                <a:solidFill>
                  <a:srgbClr val="834689"/>
                </a:solidFill>
                <a:latin typeface="Arial" panose="020B0604020202020204" pitchFamily="34" charset="0"/>
                <a:cs typeface="Arial" panose="020B0604020202020204" pitchFamily="34" charset="0"/>
              </a:rPr>
              <a:t>DATE</a:t>
            </a:r>
            <a:r>
              <a:rPr lang="en-IN" dirty="0">
                <a:solidFill>
                  <a:schemeClr val="tx1">
                    <a:lumMod val="95000"/>
                    <a:lumOff val="5000"/>
                  </a:schemeClr>
                </a:solidFill>
                <a:latin typeface="Arial" panose="020B0604020202020204" pitchFamily="34" charset="0"/>
                <a:ea typeface="Times New Roman" panose="02020603050405020304" pitchFamily="18" charset="0"/>
              </a:rPr>
              <a:t>,</a:t>
            </a:r>
          </a:p>
          <a:p>
            <a:pPr marL="177800"/>
            <a:r>
              <a:rPr lang="en-IN" dirty="0">
                <a:solidFill>
                  <a:schemeClr val="tx1">
                    <a:lumMod val="95000"/>
                    <a:lumOff val="5000"/>
                  </a:schemeClr>
                </a:solidFill>
                <a:latin typeface="Arial" panose="020B0604020202020204" pitchFamily="34" charset="0"/>
                <a:ea typeface="Times New Roman" panose="02020603050405020304" pitchFamily="18" charset="0"/>
              </a:rPr>
              <a:t>     emailID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chemeClr val="tx1">
                    <a:lumMod val="95000"/>
                    <a:lumOff val="5000"/>
                  </a:schemeClr>
                </a:solidFill>
                <a:latin typeface="Arial" panose="020B0604020202020204" pitchFamily="34" charset="0"/>
                <a:ea typeface="Times New Roman" panose="02020603050405020304" pitchFamily="18" charset="0"/>
              </a:rPr>
              <a:t>128</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Times New Roman" panose="02020603050405020304" pitchFamily="18" charset="0"/>
              </a:rPr>
              <a:t>;</a:t>
            </a:r>
            <a:endParaRPr lang="en-IN" dirty="0">
              <a:solidFill>
                <a:schemeClr val="tx1">
                  <a:lumMod val="95000"/>
                  <a:lumOff val="5000"/>
                </a:schemeClr>
              </a:solidFill>
            </a:endParaRPr>
          </a:p>
        </p:txBody>
      </p:sp>
    </p:spTree>
    <p:extLst>
      <p:ext uri="{BB962C8B-B14F-4D97-AF65-F5344CB8AC3E}">
        <p14:creationId xmlns:p14="http://schemas.microsoft.com/office/powerpoint/2010/main" val="235043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44" y="3787670"/>
            <a:ext cx="5472609" cy="258532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b="0" i="0" dirty="0">
                <a:solidFill>
                  <a:srgbClr val="00B050"/>
                </a:solidFill>
                <a:effectLst/>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976" y="3810000"/>
            <a:ext cx="5976664" cy="2031325"/>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Structure and rows </a:t>
            </a:r>
            <a:r>
              <a:rPr lang="en-IN">
                <a:solidFill>
                  <a:srgbClr val="4BACC6"/>
                </a:solidFill>
                <a:latin typeface="Palatino Linotype" panose="02040502050505030304" pitchFamily="18" charset="0"/>
              </a:rPr>
              <a:t>is removed, </a:t>
            </a:r>
            <a:r>
              <a:rPr lang="en-IN" dirty="0">
                <a:solidFill>
                  <a:srgbClr val="4BACC6"/>
                </a:solidFill>
                <a:latin typeface="Palatino Linotype" panose="02040502050505030304" pitchFamily="18" charset="0"/>
              </a:rPr>
              <a:t>after exit</a:t>
            </a:r>
          </a:p>
          <a:p>
            <a:pPr marL="342900" indent="-342900"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900" indent="-342900"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spTree>
    <p:extLst>
      <p:ext uri="{BB962C8B-B14F-4D97-AF65-F5344CB8AC3E}">
        <p14:creationId xmlns:p14="http://schemas.microsoft.com/office/powerpoint/2010/main" val="23702938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a:t>
              </a:r>
              <a:r>
                <a:rPr lang="en-US" b="1" dirty="0">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PRIMARY KEY,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FE1212"/>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UNIQUE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4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06174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ZEROFILL AUTO_INCREMENT PRIMARY</a:t>
            </a:r>
            <a:r>
              <a:rPr lang="en-IN" dirty="0">
                <a:solidFill>
                  <a:srgbClr val="C0000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FF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375919" y="1700726"/>
            <a:ext cx="664289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E0D688C7-5C6D-43E8-87AE-426EB61A28F7}"/>
              </a:ext>
            </a:extLst>
          </p:cNvPr>
          <p:cNvSpPr/>
          <p:nvPr/>
        </p:nvSpPr>
        <p:spPr>
          <a:xfrm>
            <a:off x="227348" y="1268760"/>
            <a:ext cx="11737304"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&amp; SSN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or SSN columns, EmployeeID is preferable choice, as SSN is a secure value.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SSN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4" name="Rectangle 3">
            <a:extLst>
              <a:ext uri="{FF2B5EF4-FFF2-40B4-BE49-F238E27FC236}">
                <a16:creationId xmlns:a16="http://schemas.microsoft.com/office/drawing/2014/main" id="{EF289BA6-0EEF-4A5D-91EA-C23A98D2AD1D}"/>
              </a:ext>
            </a:extLst>
          </p:cNvPr>
          <p:cNvSpPr/>
          <p:nvPr/>
        </p:nvSpPr>
        <p:spPr>
          <a:xfrm>
            <a:off x="227348" y="116632"/>
            <a:ext cx="7452828"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accent4">
                    <a:lumMod val="50000"/>
                  </a:schemeClr>
                </a:solidFill>
                <a:latin typeface="Gentium Basic"/>
              </a:rPr>
              <a:t>r = Employee(EmployeeID, FullName, SSN, DateOfBirth)</a:t>
            </a:r>
          </a:p>
        </p:txBody>
      </p:sp>
    </p:spTree>
    <p:extLst>
      <p:ext uri="{BB962C8B-B14F-4D97-AF65-F5344CB8AC3E}">
        <p14:creationId xmlns:p14="http://schemas.microsoft.com/office/powerpoint/2010/main" val="42427623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5" name="Group 4">
            <a:extLst>
              <a:ext uri="{FF2B5EF4-FFF2-40B4-BE49-F238E27FC236}">
                <a16:creationId xmlns:a16="http://schemas.microsoft.com/office/drawing/2014/main" id="{44D26B28-C79A-4744-957B-949B1715B17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
          <p:nvSpPr>
            <p:cNvPr id="2" name="Oval 1">
              <a:extLst>
                <a:ext uri="{FF2B5EF4-FFF2-40B4-BE49-F238E27FC236}">
                  <a16:creationId xmlns:a16="http://schemas.microsoft.com/office/drawing/2014/main" id="{7F1C6CBD-DE88-43DC-81F1-E8EF9D7E4C57}"/>
                </a:ext>
              </a:extLst>
            </p:cNvPr>
            <p:cNvSpPr/>
            <p:nvPr/>
          </p:nvSpPr>
          <p:spPr>
            <a:xfrm>
              <a:off x="1800571" y="4797152"/>
              <a:ext cx="1463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FE1212"/>
                </a:solidFill>
                <a:latin typeface="Liberation Mono"/>
                <a:cs typeface="Arial" panose="020B0604020202020204" pitchFamily="34" charset="0"/>
              </a:rPr>
              <a:t>NOT NULL 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41632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d(</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Tree>
    <p:extLst>
      <p:ext uri="{BB962C8B-B14F-4D97-AF65-F5344CB8AC3E}">
        <p14:creationId xmlns:p14="http://schemas.microsoft.com/office/powerpoint/2010/main" val="106702435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(FK)</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a:t>
            </a:r>
            <a:r>
              <a:rPr lang="en-US" sz="1900" dirty="0">
                <a:solidFill>
                  <a:srgbClr val="FF0000"/>
                </a:solidFill>
                <a:latin typeface="Liberation Mono"/>
                <a:cs typeface="Arial" panose="020B0604020202020204" pitchFamily="34" charset="0"/>
              </a:rPr>
              <a:t>(PK)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87" y="1759170"/>
            <a:ext cx="11164426"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513" y="322400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87" y="2592380"/>
            <a:ext cx="11020409" cy="400110"/>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 KEY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FE1212"/>
                </a:solidFill>
                <a:latin typeface="Liberation Mono"/>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expr</a:t>
            </a:r>
            <a:r>
              <a:rPr lang="en-US" dirty="0">
                <a:solidFill>
                  <a:srgbClr val="0077AA"/>
                </a:solidFill>
                <a:latin typeface="Arial" panose="020B0604020202020204" pitchFamily="34" charset="0"/>
                <a:cs typeface="Arial" panose="020B0604020202020204" pitchFamily="34" charset="0"/>
              </a:rPr>
              <a:t>)</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923330"/>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2278027"/>
            <a:ext cx="11737304" cy="4524315"/>
          </a:xfrm>
          <a:prstGeom prst="rect">
            <a:avLst/>
          </a:prstGeom>
        </p:spPr>
        <p:txBody>
          <a:bodyPr wrap="square">
            <a:spAutoFit/>
          </a:bodyPr>
          <a:lstStyle/>
          <a:p>
            <a:r>
              <a:rPr lang="en-US" dirty="0">
                <a:solidFill>
                  <a:srgbClr val="0089A4"/>
                </a:solidFill>
                <a:latin typeface="Palatino Linotype" panose="02040502050505030304" pitchFamily="18" charset="0"/>
                <a:cs typeface="Arial" panose="020B0604020202020204" pitchFamily="34" charset="0"/>
              </a:rPr>
              <a:t>1</a:t>
            </a:r>
            <a:r>
              <a:rPr lang="en-US" b="1" dirty="0">
                <a:solidFill>
                  <a:srgbClr val="0089A4"/>
                </a:solidFill>
                <a:latin typeface="Palatino Linotype" panose="02040502050505030304" pitchFamily="18" charset="0"/>
                <a:cs typeface="Arial" panose="020B0604020202020204" pitchFamily="34" charset="0"/>
              </a:rPr>
              <a:t>. Candidate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2. </a:t>
            </a: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3. </a:t>
            </a: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column, like if EmployeeID is PK then , PAN or emailID columns would be the Alternate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4. </a:t>
            </a: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column/attribute to a Primary Key then it become a super key, like EmployeeID + FullName is a Super Key.</a:t>
            </a:r>
          </a:p>
          <a:p>
            <a:endParaRPr lang="en-US" dirty="0">
              <a:solidFill>
                <a:srgbClr val="0089A4"/>
              </a:solidFill>
              <a:latin typeface="Palatino Linotype" panose="02040502050505030304" pitchFamily="18" charset="0"/>
              <a:cs typeface="Arial" panose="020B0604020202020204" pitchFamily="34" charset="0"/>
            </a:endParaRPr>
          </a:p>
          <a:p>
            <a:r>
              <a:rPr lang="en-US" dirty="0">
                <a:solidFill>
                  <a:srgbClr val="0089A4"/>
                </a:solidFill>
                <a:latin typeface="Palatino Linotype" panose="02040502050505030304" pitchFamily="18" charset="0"/>
                <a:cs typeface="Arial" panose="020B0604020202020204" pitchFamily="34" charset="0"/>
              </a:rPr>
              <a:t>5. </a:t>
            </a: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SSN or emailID columns, then you can make FullName + DateOfBirth as Composite primary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227348" y="1556792"/>
            <a:ext cx="85329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4">
                    <a:lumMod val="50000"/>
                  </a:schemeClr>
                </a:solidFill>
                <a:latin typeface="Gentium Basic"/>
              </a:rPr>
              <a:t>r = Employee(EmployeeID, FullName, PAN, DateOfBirth, emailID)</a:t>
            </a:r>
          </a:p>
        </p:txBody>
      </p:sp>
      <p:sp>
        <p:nvSpPr>
          <p:cNvPr id="8" name="TextBox 7">
            <a:extLst>
              <a:ext uri="{FF2B5EF4-FFF2-40B4-BE49-F238E27FC236}">
                <a16:creationId xmlns:a16="http://schemas.microsoft.com/office/drawing/2014/main" id="{64F692CE-D5CF-4EC6-AF4B-765B3FC84A13}"/>
              </a:ext>
            </a:extLst>
          </p:cNvPr>
          <p:cNvSpPr txBox="1"/>
          <p:nvPr/>
        </p:nvSpPr>
        <p:spPr>
          <a:xfrm>
            <a:off x="202524" y="272842"/>
            <a:ext cx="6876764" cy="707886"/>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tx2"/>
                </a:solidFill>
                <a:latin typeface="Palatino Linotype" panose="02040502050505030304" pitchFamily="18" charset="0"/>
              </a:rPr>
              <a:t>Keys are used to establish relationships between tables and also to uniquely identify any record inside a table. </a:t>
            </a:r>
          </a:p>
        </p:txBody>
      </p:sp>
    </p:spTree>
    <p:extLst>
      <p:ext uri="{BB962C8B-B14F-4D97-AF65-F5344CB8AC3E}">
        <p14:creationId xmlns:p14="http://schemas.microsoft.com/office/powerpoint/2010/main" val="9673378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unique auto_increment first,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4367808" y="4747410"/>
            <a:ext cx="7824192"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chemeClr val="accent6">
                    <a:lumMod val="50000"/>
                  </a:schemeClr>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chemeClr val="accent6">
                    <a:lumMod val="50000"/>
                  </a:schemeClr>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chemeClr val="accent6">
                    <a:lumMod val="50000"/>
                  </a:schemeClr>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a:t>
            </a:r>
            <a:r>
              <a:rPr lang="en-IN" dirty="0">
                <a:latin typeface="Arial" panose="020B0604020202020204" pitchFamily="34" charset="0"/>
                <a:cs typeface="Arial" panose="020B0604020202020204" pitchFamily="34" charset="0"/>
              </a:rPr>
              <a:t>tbl_name</a:t>
            </a:r>
            <a:endParaRPr lang="en-US"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555026"/>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031325"/>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447546"/>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8371909"/>
              </p:ext>
            </p:extLst>
          </p:nvPr>
        </p:nvGraphicFramePr>
        <p:xfrm>
          <a:off x="119532" y="738286"/>
          <a:ext cx="11952936" cy="4843448"/>
        </p:xfrm>
        <a:graphic>
          <a:graphicData uri="http://schemas.openxmlformats.org/drawingml/2006/table">
            <a:tbl>
              <a:tblPr>
                <a:tableStyleId>{8A107856-5554-42FB-B03E-39F5DBC370BA}</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t>Does not contain groups of data.</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a:t>We cannot apply INSERT, DELETE and UPDATE on complex view directly.</a:t>
                      </a:r>
                      <a:endParaRPr lang="en-US" sz="1800" b="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61" marR="70661" marT="35330" marB="35330"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61" marR="70661" marT="35330" marB="35330"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VIEW</a:t>
            </a:r>
            <a:r>
              <a:rPr lang="en-IN" dirty="0">
                <a:latin typeface="Arial" panose="020B0604020202020204" pitchFamily="34" charset="0"/>
                <a:cs typeface="Arial" panose="020B0604020202020204" pitchFamily="34" charset="0"/>
              </a:rPr>
              <a:t> STUDENTVIEW AS </a:t>
            </a:r>
            <a:r>
              <a:rPr lang="en-IN" dirty="0">
                <a:solidFill>
                  <a:srgbClr val="0077AA"/>
                </a:solidFill>
                <a:latin typeface="Arial" panose="020B0604020202020204" pitchFamily="34" charset="0"/>
              </a:rPr>
              <a:t>SELECT</a:t>
            </a:r>
            <a:r>
              <a:rPr lang="en-IN" dirty="0">
                <a:latin typeface="Arial" panose="020B0604020202020204" pitchFamily="34" charset="0"/>
                <a:cs typeface="Arial" panose="020B0604020202020204" pitchFamily="34" charset="0"/>
              </a:rPr>
              <a:t> NAMEFIRST, NAMELAST, EMAILID </a:t>
            </a:r>
            <a:r>
              <a:rPr lang="en-IN" dirty="0">
                <a:solidFill>
                  <a:srgbClr val="0077AA"/>
                </a:solidFill>
                <a:latin typeface="Arial" panose="020B0604020202020204" pitchFamily="34" charset="0"/>
                <a:cs typeface="Arial" panose="020B0604020202020204" pitchFamily="34" charset="0"/>
              </a:rPr>
              <a:t>FROM</a:t>
            </a:r>
            <a:r>
              <a:rPr lang="en-IN" dirty="0">
                <a:latin typeface="Arial" panose="020B0604020202020204" pitchFamily="34" charset="0"/>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708673"/>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i</a:t>
            </a:r>
            <a:r>
              <a:rPr lang="en-IN" sz="1600" dirty="0">
                <a:latin typeface="Arial" panose="020B0604020202020204" pitchFamily="34" charset="0"/>
                <a:ea typeface="Times New Roman" panose="02020603050405020304" pitchFamily="18" charset="0"/>
              </a:rPr>
              <a:t>ndexOnName</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rPr>
              <a:t>CREATE</a:t>
            </a:r>
            <a:r>
              <a:rPr lang="en-IN" sz="1600" dirty="0">
                <a:solidFill>
                  <a:schemeClr val="tx1">
                    <a:lumMod val="95000"/>
                    <a:lumOff val="5000"/>
                  </a:schemeClr>
                </a:solidFill>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INDEX</a:t>
            </a:r>
            <a:r>
              <a:rPr lang="en-IN" sz="1600" dirty="0">
                <a:solidFill>
                  <a:schemeClr val="tx1">
                    <a:lumMod val="95000"/>
                    <a:lumOff val="5000"/>
                  </a:schemeClr>
                </a:solidFill>
                <a:latin typeface="Arial" panose="020B0604020202020204" pitchFamily="34" charset="0"/>
                <a:cs typeface="Arial" panose="020B0604020202020204" pitchFamily="34" charset="0"/>
              </a:rPr>
              <a:t> indexOnUniversity ON STUDENT_QUALIFICATIONS</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UNIVERSITY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uniqueIndexOnName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solidFill>
                  <a:schemeClr val="tx1">
                    <a:lumMod val="95000"/>
                    <a:lumOff val="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rPr>
              <a:t>SHOW</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INDEX</a:t>
            </a:r>
            <a:r>
              <a:rPr lang="en-US" sz="1600" dirty="0">
                <a:latin typeface="Arial" panose="020B0604020202020204" pitchFamily="34" charset="0"/>
                <a:ea typeface="Arial Unicode MS"/>
                <a:cs typeface="Arial" panose="020B0604020202020204" pitchFamily="34" charset="0"/>
              </a:rPr>
              <a:t> </a:t>
            </a:r>
            <a:r>
              <a:rPr lang="en-US" sz="1600" dirty="0">
                <a:solidFill>
                  <a:srgbClr val="0077AA"/>
                </a:solidFill>
                <a:latin typeface="Arial" panose="020B0604020202020204" pitchFamily="34" charset="0"/>
              </a:rPr>
              <a:t>FROM</a:t>
            </a:r>
            <a:r>
              <a:rPr lang="en-US" sz="1600" dirty="0">
                <a:latin typeface="Arial" panose="020B0604020202020204" pitchFamily="34" charset="0"/>
                <a:ea typeface="Arial Unicode MS"/>
                <a:cs typeface="Arial" panose="020B0604020202020204" pitchFamily="34" charset="0"/>
              </a:rPr>
              <a:t> STUDENT_QUALIFICATIONS;</a:t>
            </a:r>
            <a:endParaRPr lang="en-IN" sz="1600" dirty="0">
              <a:latin typeface="Arial" panose="020B0604020202020204" pitchFamily="34" charset="0"/>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6598922"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i</a:t>
            </a:r>
            <a:r>
              <a:rPr lang="en-IN" dirty="0">
                <a:latin typeface="Arial" panose="020B0604020202020204" pitchFamily="34" charset="0"/>
                <a:ea typeface="Times New Roman" panose="02020603050405020304" pitchFamily="18" charset="0"/>
              </a:rPr>
              <a:t>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cs typeface="Arial" panose="020B0604020202020204" pitchFamily="34" charset="0"/>
              </a:rPr>
              <a:t>indexOnUniversity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student_qualifications;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INDEX</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Arial Unicode MS"/>
                <a:cs typeface="Arial" panose="020B0604020202020204" pitchFamily="34" charset="0"/>
              </a:rPr>
              <a:t>uniqueIndexOnName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ON</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emp</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06210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3861048"/>
            <a:ext cx="1161811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pPr marL="273050"/>
            <a:r>
              <a:rPr lang="en-IN" dirty="0">
                <a:latin typeface="Liberation Mono"/>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pPr marL="273050"/>
            <a:r>
              <a:rPr lang="en-IN" dirty="0">
                <a:latin typeface="Liberation Mono"/>
                <a:ea typeface="Segoe UI Symbol" panose="020B0502040204020203" pitchFamily="34" charset="0"/>
                <a:cs typeface="Segoe UI Semilight" panose="020B0402040204020203" pitchFamily="34" charset="0"/>
              </a:rPr>
              <a:t>        SELECT 'Infoway Technologies, Pune';</a:t>
            </a:r>
          </a:p>
          <a:p>
            <a:pPr marL="273050"/>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73050"/>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a:t>
            </a:r>
            <a:r>
              <a:rPr lang="en-IN" sz="1800">
                <a:latin typeface="Liberation Mono"/>
              </a:rPr>
              <a:t>. </a:t>
            </a:r>
          </a:p>
          <a:p>
            <a:r>
              <a:rPr lang="en-IN" sz="1800">
                <a:solidFill>
                  <a:srgbClr val="FF0000"/>
                </a:solidFill>
                <a:latin typeface="Liberation Mono"/>
              </a:rPr>
              <a:t>e</a:t>
            </a:r>
            <a:r>
              <a:rPr lang="en-IN" sz="1800" dirty="0">
                <a:solidFill>
                  <a:srgbClr val="FF0000"/>
                </a:solidFill>
                <a:latin typeface="Liberation Mono"/>
              </a:rPr>
              <a:t>.g. </a:t>
            </a:r>
            <a:r>
              <a:rPr lang="en-IN" sz="1800" dirty="0">
                <a:latin typeface="Liberation Mono"/>
              </a:rPr>
              <a:t>Blood sugar it exists but we don’t know it.</a:t>
            </a:r>
            <a:endParaRPr lang="en-IN" dirty="0"/>
          </a:p>
        </p:txBody>
      </p:sp>
    </p:spTree>
    <p:extLst>
      <p:ext uri="{BB962C8B-B14F-4D97-AF65-F5344CB8AC3E}">
        <p14:creationId xmlns:p14="http://schemas.microsoft.com/office/powerpoint/2010/main" val="36635197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191683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3548623"/>
            <a:ext cx="11089232" cy="2400657"/>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8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1980851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25352" y="278092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64502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77760155"/>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94928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215838187"/>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24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pl1;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pl1()</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int;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FROM ', table_name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PREPARE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CD7311"/>
                </a:solidFill>
                <a:latin typeface="Liberation Mono"/>
                <a:ea typeface="Segoe UI Symbol" panose="020B0502040204020203" pitchFamily="34" charset="0"/>
                <a:cs typeface="Segoe UI Semilight" panose="020B0402040204020203"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 if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&lt;= 110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x + 1;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UPDATE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DELETE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OLD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(now(), '%W') = 'Wednesday'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.loc,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.dname = 'Apple';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'Pune'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 = upper(</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07368" y="1016330"/>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VALUES(x, 'Data inserted', curdate(),curtime(), user());</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07368" y="4069752"/>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INTO x FROM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5"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3" y="692696"/>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767" y="692695"/>
            <a:ext cx="5909665" cy="3949247"/>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418" y="4770931"/>
            <a:ext cx="4989478" cy="1544022"/>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936" y="4770931"/>
            <a:ext cx="6133978" cy="1544022"/>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68" y="4223221"/>
            <a:ext cx="4896544" cy="2859480"/>
          </a:xfrm>
          <a:prstGeom prst="rect">
            <a:avLst/>
          </a:prstGeom>
        </p:spPr>
      </p:pic>
      <p:pic>
        <p:nvPicPr>
          <p:cNvPr id="2" name="Picture 1">
            <a:extLst>
              <a:ext uri="{FF2B5EF4-FFF2-40B4-BE49-F238E27FC236}">
                <a16:creationId xmlns:a16="http://schemas.microsoft.com/office/drawing/2014/main" id="{C741B4CD-7732-4422-B2B1-AB64A665DFBB}"/>
              </a:ext>
            </a:extLst>
          </p:cNvPr>
          <p:cNvPicPr>
            <a:picLocks noChangeAspect="1"/>
          </p:cNvPicPr>
          <p:nvPr/>
        </p:nvPicPr>
        <p:blipFill>
          <a:blip r:embed="rId4"/>
          <a:stretch>
            <a:fillRect/>
          </a:stretch>
        </p:blipFill>
        <p:spPr>
          <a:xfrm>
            <a:off x="6141002" y="2399351"/>
            <a:ext cx="5281589" cy="1752219"/>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51" y="2613926"/>
            <a:ext cx="11921113" cy="4127442"/>
          </a:xfrm>
          <a:prstGeom prst="rect">
            <a:avLst/>
          </a:prstGeom>
        </p:spPr>
      </p:pic>
    </p:spTree>
    <p:extLst>
      <p:ext uri="{BB962C8B-B14F-4D97-AF65-F5344CB8AC3E}">
        <p14:creationId xmlns:p14="http://schemas.microsoft.com/office/powerpoint/2010/main" val="172766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CONSTRAINT</a:t>
            </a:r>
            <a:r>
              <a:rPr lang="en-IN" dirty="0">
                <a:latin typeface="Liberation Mono"/>
              </a:rPr>
              <a:t> fk_users_login_loginID </a:t>
            </a:r>
            <a:r>
              <a:rPr lang="en-IN" dirty="0">
                <a:solidFill>
                  <a:srgbClr val="0077AA"/>
                </a:solidFill>
                <a:latin typeface="Liberation Mono"/>
              </a:rPr>
              <a:t>FOREIGN</a:t>
            </a:r>
            <a:r>
              <a:rPr lang="en-IN" dirty="0">
                <a:latin typeface="Liberation Mono"/>
              </a:rPr>
              <a:t> </a:t>
            </a:r>
            <a:r>
              <a:rPr lang="en-IN" dirty="0">
                <a:solidFill>
                  <a:srgbClr val="0077AA"/>
                </a:solidFill>
                <a:latin typeface="Liberation Mono"/>
              </a:rPr>
              <a:t>KEY</a:t>
            </a:r>
            <a:r>
              <a:rPr lang="en-IN" dirty="0">
                <a:latin typeface="Liberation Mono"/>
              </a:rPr>
              <a:t> (loginID) </a:t>
            </a:r>
            <a:r>
              <a:rPr lang="en-IN" dirty="0">
                <a:solidFill>
                  <a:srgbClr val="0077AA"/>
                </a:solidFill>
                <a:latin typeface="Liberation Mono"/>
              </a:rPr>
              <a:t>REFERENCES</a:t>
            </a:r>
            <a:r>
              <a:rPr lang="en-IN" dirty="0">
                <a:latin typeface="Liberation Mono"/>
              </a:rPr>
              <a:t> login (loginID)</a:t>
            </a:r>
          </a:p>
          <a:p>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PRIMARY</a:t>
            </a:r>
            <a:r>
              <a:rPr lang="en-IN" dirty="0">
                <a:latin typeface="Liberation Mono"/>
              </a:rPr>
              <a:t> </a:t>
            </a:r>
            <a:r>
              <a:rPr lang="en-IN" dirty="0">
                <a:solidFill>
                  <a:srgbClr val="0077AA"/>
                </a:solidFill>
                <a:latin typeface="Liberation Mono"/>
              </a:rPr>
              <a:t>KEY</a:t>
            </a:r>
            <a:r>
              <a:rPr lang="en-IN" dirty="0">
                <a:latin typeface="Liberation Mono"/>
              </a:rPr>
              <a:t>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732013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PRIMARY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REFERENCES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0077AA"/>
                </a:solidFill>
                <a:latin typeface="Liberation Mono"/>
                <a:ea typeface="Times New Roman" panose="02020603050405020304" pitchFamily="18" charset="0"/>
              </a:rPr>
              <a:t>FOREIGN KEY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REFERENCES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729192" cy="6278642"/>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PRIMARY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fk_blog_has_comments_blog</a:t>
            </a:r>
            <a:r>
              <a:rPr lang="en-IN" dirty="0">
                <a:solidFill>
                  <a:srgbClr val="0077AA"/>
                </a:solidFill>
                <a:latin typeface="Liberation Mono"/>
              </a:rPr>
              <a:t> 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blog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CONSTRAINT </a:t>
            </a:r>
            <a:r>
              <a:rPr lang="en-IN" dirty="0">
                <a:latin typeface="Liberation Mono"/>
                <a:cs typeface="Arial" panose="020B0604020202020204" pitchFamily="34" charset="0"/>
              </a:rPr>
              <a:t>fk_blog_has_comments_comments </a:t>
            </a:r>
            <a:r>
              <a:rPr lang="en-IN" dirty="0">
                <a:solidFill>
                  <a:srgbClr val="0077AA"/>
                </a:solidFill>
                <a:latin typeface="Liberation Mono"/>
              </a:rPr>
              <a:t>FOREIGN KEY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REFERENCES comments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912" y="620688"/>
            <a:ext cx="6616415" cy="5084837"/>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err="1">
                          <a:solidFill>
                            <a:schemeClr val="tx2">
                              <a:lumMod val="75000"/>
                            </a:schemeClr>
                          </a:solidFill>
                        </a:rPr>
                        <a:t>Rollno</a:t>
                      </a:r>
                      <a:r>
                        <a:rPr lang="en-US" b="1" dirty="0">
                          <a:solidFill>
                            <a:schemeClr val="tx2">
                              <a:lumMod val="75000"/>
                            </a:schemeClr>
                          </a:solidFill>
                        </a:rPr>
                        <a:t>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33631</TotalTime>
  <Words>50372</Words>
  <Application>Microsoft Office PowerPoint</Application>
  <PresentationFormat>Widescreen</PresentationFormat>
  <Paragraphs>6313</Paragraphs>
  <Slides>594</Slides>
  <Notes>30</Notes>
  <HiddenSlides>141</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594</vt:i4>
      </vt:variant>
    </vt:vector>
  </HeadingPairs>
  <TitlesOfParts>
    <vt:vector size="630" baseType="lpstr">
      <vt:lpstr>SimSun</vt:lpstr>
      <vt:lpstr>-apple-system</vt:lpstr>
      <vt:lpstr>Arial</vt:lpstr>
      <vt:lpstr>Arial</vt:lpstr>
      <vt:lpstr>Bookman Old Style</vt:lpstr>
      <vt:lpstr>Calibri</vt:lpstr>
      <vt:lpstr>Cambria</vt:lpstr>
      <vt:lpstr>Consolas</vt:lpstr>
      <vt:lpstr>Courier New</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7412</cp:revision>
  <dcterms:created xsi:type="dcterms:W3CDTF">2015-10-09T06:09:34Z</dcterms:created>
  <dcterms:modified xsi:type="dcterms:W3CDTF">2020-11-06T06:17:30Z</dcterms:modified>
</cp:coreProperties>
</file>